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98"/>
    <p:restoredTop sz="94610"/>
  </p:normalViewPr>
  <p:slideViewPr>
    <p:cSldViewPr snapToGrid="0" snapToObjects="1">
      <p:cViewPr varScale="1">
        <p:scale>
          <a:sx n="91" d="100"/>
          <a:sy n="91" d="100"/>
        </p:scale>
        <p:origin x="224"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384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https://www.ibm.com/think/topics/machine-learning</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ibm.com/think/topics/machine-lear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7F2EA"/>
        </a:solidFill>
        <a:effectLst/>
      </p:bgPr>
    </p:bg>
    <p:spTree>
      <p:nvGrpSpPr>
        <p:cNvPr id="1" name=""/>
        <p:cNvGrpSpPr/>
        <p:nvPr/>
      </p:nvGrpSpPr>
      <p:grpSpPr>
        <a:xfrm>
          <a:off x="0" y="0"/>
          <a:ext cx="0" cy="0"/>
          <a:chOff x="0" y="0"/>
          <a:chExt cx="0" cy="0"/>
        </a:xfrm>
      </p:grpSpPr>
      <p:pic>
        <p:nvPicPr>
          <p:cNvPr id="2" name="Image 0" descr="/mnt/data/A_digital_illustration_illustrates_artificial_inte.png"/>
          <p:cNvPicPr>
            <a:picLocks noChangeAspect="1"/>
          </p:cNvPicPr>
          <p:nvPr/>
        </p:nvPicPr>
        <p:blipFill>
          <a:blip r:embed="rId3"/>
          <a:srcRect t="7811" b="7811"/>
          <a:stretch/>
        </p:blipFill>
        <p:spPr>
          <a:xfrm>
            <a:off x="0" y="0"/>
            <a:ext cx="12191695" cy="6858000"/>
          </a:xfrm>
          <a:prstGeom prst="rect">
            <a:avLst/>
          </a:prstGeom>
        </p:spPr>
      </p:pic>
      <p:sp>
        <p:nvSpPr>
          <p:cNvPr id="3" name="Shape 0"/>
          <p:cNvSpPr/>
          <p:nvPr/>
        </p:nvSpPr>
        <p:spPr>
          <a:xfrm>
            <a:off x="0" y="0"/>
            <a:ext cx="12191695" cy="6858000"/>
          </a:xfrm>
          <a:prstGeom prst="rect">
            <a:avLst/>
          </a:prstGeom>
          <a:solidFill>
            <a:srgbClr val="0B1F3B">
              <a:alpha val="65000"/>
            </a:srgbClr>
          </a:solidFill>
          <a:ln w="12700">
            <a:solidFill>
              <a:srgbClr val="0B1F3B">
                <a:alpha val="0"/>
              </a:srgbClr>
            </a:solidFill>
            <a:prstDash val="solid"/>
          </a:ln>
        </p:spPr>
        <p:txBody>
          <a:bodyPr/>
          <a:lstStyle/>
          <a:p>
            <a:endParaRPr>
              <a:solidFill>
                <a:schemeClr val="bg1"/>
              </a:solidFill>
              <a:latin typeface="Noto Sans Batak" panose="020B0502040504020204" pitchFamily="34" charset="0"/>
            </a:endParaRPr>
          </a:p>
        </p:txBody>
      </p:sp>
      <p:sp>
        <p:nvSpPr>
          <p:cNvPr id="4" name="Text 1"/>
          <p:cNvSpPr/>
          <p:nvPr/>
        </p:nvSpPr>
        <p:spPr>
          <a:xfrm>
            <a:off x="822960" y="2103120"/>
            <a:ext cx="10545775" cy="914400"/>
          </a:xfrm>
          <a:prstGeom prst="rect">
            <a:avLst/>
          </a:prstGeom>
          <a:noFill/>
          <a:ln/>
        </p:spPr>
        <p:txBody>
          <a:bodyPr wrap="square" rtlCol="0" anchor="ctr"/>
          <a:lstStyle/>
          <a:p>
            <a:pPr marL="0" indent="0">
              <a:spcAft>
                <a:spcPts val="600"/>
              </a:spcAft>
              <a:buNone/>
            </a:pPr>
            <a:r>
              <a:rPr lang="en-US" sz="2200" b="0" dirty="0">
                <a:solidFill>
                  <a:schemeClr val="bg1"/>
                </a:solidFill>
                <a:latin typeface="Noto Sans Batak" panose="020B0502040504020204" pitchFamily="34" charset="0"/>
                <a:ea typeface="Calibri" pitchFamily="34" charset="-122"/>
                <a:cs typeface="Calibri" pitchFamily="34" charset="-120"/>
              </a:rPr>
              <a:t>Machine Learning</a:t>
            </a:r>
            <a:endParaRPr lang="en-US" sz="5400" dirty="0">
              <a:solidFill>
                <a:schemeClr val="bg1"/>
              </a:solidFill>
              <a:latin typeface="Noto Sans Batak" panose="020B0502040504020204" pitchFamily="34" charset="0"/>
            </a:endParaRPr>
          </a:p>
        </p:txBody>
      </p:sp>
      <p:sp>
        <p:nvSpPr>
          <p:cNvPr id="5" name="Text 2"/>
          <p:cNvSpPr/>
          <p:nvPr/>
        </p:nvSpPr>
        <p:spPr>
          <a:xfrm>
            <a:off x="868680" y="3127248"/>
            <a:ext cx="10454335" cy="548640"/>
          </a:xfrm>
          <a:prstGeom prst="rect">
            <a:avLst/>
          </a:prstGeom>
          <a:noFill/>
          <a:ln/>
        </p:spPr>
        <p:txBody>
          <a:bodyPr wrap="square" rtlCol="0" anchor="ctr"/>
          <a:lstStyle/>
          <a:p>
            <a:pPr marL="0" indent="0">
              <a:spcAft>
                <a:spcPts val="600"/>
              </a:spcAft>
              <a:buNone/>
            </a:pPr>
            <a:r>
              <a:rPr lang="en-US" sz="2200" b="0" dirty="0">
                <a:solidFill>
                  <a:schemeClr val="bg1"/>
                </a:solidFill>
                <a:latin typeface="Noto Sans Batak" panose="020B0502040504020204" pitchFamily="34" charset="0"/>
                <a:ea typeface="Calibri" pitchFamily="34" charset="-122"/>
                <a:cs typeface="Calibri" pitchFamily="34" charset="-120"/>
              </a:rPr>
              <a:t>Una introducción práctica (basada en IBM Think)</a:t>
            </a:r>
            <a:endParaRPr lang="en-US" sz="2000" dirty="0">
              <a:solidFill>
                <a:schemeClr val="bg1"/>
              </a:solidFill>
              <a:latin typeface="Noto Sans Batak" panose="020B0502040504020204" pitchFamily="34" charset="0"/>
            </a:endParaRPr>
          </a:p>
        </p:txBody>
      </p:sp>
      <p:sp>
        <p:nvSpPr>
          <p:cNvPr id="6" name="Shape 3"/>
          <p:cNvSpPr/>
          <p:nvPr/>
        </p:nvSpPr>
        <p:spPr>
          <a:xfrm>
            <a:off x="868680" y="3840480"/>
            <a:ext cx="5394960" cy="502920"/>
          </a:xfrm>
          <a:prstGeom prst="roundRect">
            <a:avLst/>
          </a:prstGeom>
          <a:solidFill>
            <a:srgbClr val="19B4B4">
              <a:alpha val="90000"/>
            </a:srgbClr>
          </a:solidFill>
          <a:ln w="12700">
            <a:solidFill>
              <a:srgbClr val="19B4B4"/>
            </a:solidFill>
            <a:prstDash val="solid"/>
          </a:ln>
          <a:effectLst>
            <a:outerShdw blurRad="38100" dist="19050" dir="2700000" algn="bl" rotWithShape="0">
              <a:srgbClr val="000000">
                <a:alpha val="18000"/>
              </a:srgbClr>
            </a:outerShdw>
          </a:effectLst>
        </p:spPr>
        <p:txBody>
          <a:bodyPr/>
          <a:lstStyle/>
          <a:p>
            <a:endParaRPr>
              <a:solidFill>
                <a:schemeClr val="bg1"/>
              </a:solidFill>
              <a:latin typeface="Noto Sans Batak" panose="020B0502040504020204" pitchFamily="34" charset="0"/>
            </a:endParaRPr>
          </a:p>
        </p:txBody>
      </p:sp>
      <p:sp>
        <p:nvSpPr>
          <p:cNvPr id="7" name="Text 4"/>
          <p:cNvSpPr/>
          <p:nvPr/>
        </p:nvSpPr>
        <p:spPr>
          <a:xfrm>
            <a:off x="1051560" y="3959352"/>
            <a:ext cx="5120640" cy="274320"/>
          </a:xfrm>
          <a:prstGeom prst="rect">
            <a:avLst/>
          </a:prstGeom>
          <a:noFill/>
          <a:ln/>
        </p:spPr>
        <p:txBody>
          <a:bodyPr wrap="square" rtlCol="0" anchor="ctr"/>
          <a:lstStyle/>
          <a:p>
            <a:pPr marL="0" indent="0">
              <a:spcAft>
                <a:spcPts val="600"/>
              </a:spcAft>
              <a:buNone/>
            </a:pPr>
            <a:r>
              <a:rPr lang="en-US" sz="2200" b="0" dirty="0">
                <a:solidFill>
                  <a:schemeClr val="bg1"/>
                </a:solidFill>
                <a:latin typeface="Noto Sans Batak" panose="020B0502040504020204" pitchFamily="34" charset="0"/>
                <a:ea typeface="Calibri" pitchFamily="34" charset="-122"/>
                <a:cs typeface="Calibri" pitchFamily="34" charset="-120"/>
              </a:rPr>
              <a:t>De datos → modelo → decisiones</a:t>
            </a:r>
            <a:endParaRPr lang="en-US" sz="1800" dirty="0">
              <a:solidFill>
                <a:schemeClr val="bg1"/>
              </a:solidFill>
              <a:latin typeface="Noto Sans Batak" panose="020B0502040504020204" pitchFamily="34" charset="0"/>
            </a:endParaRPr>
          </a:p>
        </p:txBody>
      </p:sp>
      <p:sp>
        <p:nvSpPr>
          <p:cNvPr id="8" name="Rectangle 7"/>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bg1"/>
              </a:solidFill>
              <a:latin typeface="Noto Sans Batak" panose="020B0502040504020204" pitchFamily="34" charset="0"/>
            </a:endParaRPr>
          </a:p>
        </p:txBody>
      </p:sp>
      <p:sp>
        <p:nvSpPr>
          <p:cNvPr id="9" name="TextBox 8"/>
          <p:cNvSpPr txBox="1"/>
          <p:nvPr/>
        </p:nvSpPr>
        <p:spPr>
          <a:xfrm>
            <a:off x="365760" y="91440"/>
            <a:ext cx="3046027" cy="553998"/>
          </a:xfrm>
          <a:prstGeom prst="rect">
            <a:avLst/>
          </a:prstGeom>
          <a:noFill/>
        </p:spPr>
        <p:txBody>
          <a:bodyPr wrap="none">
            <a:spAutoFit/>
          </a:bodyPr>
          <a:lstStyle/>
          <a:p>
            <a:pPr algn="l"/>
            <a:r>
              <a:rPr sz="3000" b="1">
                <a:solidFill>
                  <a:schemeClr val="bg1"/>
                </a:solidFill>
                <a:latin typeface="Noto Sans Batak" panose="020B0502040504020204" pitchFamily="34" charset="0"/>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12E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bg1"/>
              </a:solidFill>
              <a:latin typeface="Noto Sans Batak" panose="020B0502040504020204" pitchFamily="34" charset="0"/>
            </a:endParaRPr>
          </a:p>
        </p:txBody>
      </p:sp>
      <p:sp>
        <p:nvSpPr>
          <p:cNvPr id="3" name="Oval 2"/>
          <p:cNvSpPr/>
          <p:nvPr/>
        </p:nvSpPr>
        <p:spPr>
          <a:xfrm>
            <a:off x="1219200" y="2743199"/>
            <a:ext cx="2468880" cy="2468880"/>
          </a:xfrm>
          <a:prstGeom prst="ellipse">
            <a:avLst/>
          </a:prstGeom>
          <a:solidFill>
            <a:srgbClr val="D2D2D2"/>
          </a:solidFill>
          <a:ln w="25400">
            <a:solidFill>
              <a:srgbClr val="787878"/>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sz="2800" b="1" dirty="0">
                <a:solidFill>
                  <a:schemeClr val="tx1"/>
                </a:solidFill>
                <a:latin typeface="Noto Sans Batak" panose="020B0502040504020204" pitchFamily="34" charset="0"/>
              </a:rPr>
              <a:t>Data</a:t>
            </a:r>
          </a:p>
        </p:txBody>
      </p:sp>
      <p:sp>
        <p:nvSpPr>
          <p:cNvPr id="4" name="Oval 3"/>
          <p:cNvSpPr/>
          <p:nvPr/>
        </p:nvSpPr>
        <p:spPr>
          <a:xfrm>
            <a:off x="5120640" y="2743199"/>
            <a:ext cx="2468880" cy="2468880"/>
          </a:xfrm>
          <a:prstGeom prst="ellipse">
            <a:avLst/>
          </a:prstGeom>
          <a:solidFill>
            <a:srgbClr val="AD6800"/>
          </a:solidFill>
          <a:ln w="25400">
            <a:solidFill>
              <a:srgbClr val="787878"/>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sz="2800" b="1">
                <a:solidFill>
                  <a:schemeClr val="tx1"/>
                </a:solidFill>
                <a:latin typeface="Noto Sans Batak" panose="020B0502040504020204" pitchFamily="34" charset="0"/>
              </a:rPr>
              <a:t>ML
Algorithm</a:t>
            </a:r>
          </a:p>
        </p:txBody>
      </p:sp>
      <p:sp>
        <p:nvSpPr>
          <p:cNvPr id="5" name="Oval 4"/>
          <p:cNvSpPr/>
          <p:nvPr/>
        </p:nvSpPr>
        <p:spPr>
          <a:xfrm>
            <a:off x="9022080" y="2743199"/>
            <a:ext cx="2468880" cy="2468880"/>
          </a:xfrm>
          <a:prstGeom prst="ellipse">
            <a:avLst/>
          </a:prstGeom>
          <a:solidFill>
            <a:srgbClr val="B93E21"/>
          </a:solidFill>
          <a:ln w="25400">
            <a:solidFill>
              <a:srgbClr val="787878"/>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sz="2800" b="1">
                <a:solidFill>
                  <a:schemeClr val="tx1"/>
                </a:solidFill>
                <a:latin typeface="Noto Sans Batak" panose="020B0502040504020204" pitchFamily="34" charset="0"/>
              </a:rPr>
              <a:t>ML Model</a:t>
            </a:r>
          </a:p>
        </p:txBody>
      </p:sp>
      <p:sp>
        <p:nvSpPr>
          <p:cNvPr id="6" name="TextBox 5"/>
          <p:cNvSpPr txBox="1"/>
          <p:nvPr/>
        </p:nvSpPr>
        <p:spPr>
          <a:xfrm>
            <a:off x="3959333" y="3119119"/>
            <a:ext cx="798617" cy="1569660"/>
          </a:xfrm>
          <a:prstGeom prst="rect">
            <a:avLst/>
          </a:prstGeom>
          <a:noFill/>
        </p:spPr>
        <p:txBody>
          <a:bodyPr wrap="none">
            <a:spAutoFit/>
          </a:bodyPr>
          <a:lstStyle/>
          <a:p>
            <a:pPr algn="ctr">
              <a:spcAft>
                <a:spcPts val="600"/>
              </a:spcAft>
            </a:pPr>
            <a:r>
              <a:rPr sz="9600" b="1" dirty="0">
                <a:solidFill>
                  <a:schemeClr val="bg1"/>
                </a:solidFill>
                <a:latin typeface="Noto Sans Batak" panose="020B0502040504020204" pitchFamily="34" charset="0"/>
              </a:rPr>
              <a:t>+</a:t>
            </a:r>
          </a:p>
        </p:txBody>
      </p:sp>
      <p:sp>
        <p:nvSpPr>
          <p:cNvPr id="7" name="TextBox 6"/>
          <p:cNvSpPr txBox="1"/>
          <p:nvPr/>
        </p:nvSpPr>
        <p:spPr>
          <a:xfrm>
            <a:off x="7952213" y="3091687"/>
            <a:ext cx="798617" cy="1569660"/>
          </a:xfrm>
          <a:prstGeom prst="rect">
            <a:avLst/>
          </a:prstGeom>
          <a:noFill/>
        </p:spPr>
        <p:txBody>
          <a:bodyPr wrap="none">
            <a:spAutoFit/>
          </a:bodyPr>
          <a:lstStyle/>
          <a:p>
            <a:pPr algn="ctr">
              <a:spcAft>
                <a:spcPts val="600"/>
              </a:spcAft>
            </a:pPr>
            <a:r>
              <a:rPr sz="9600" b="1">
                <a:solidFill>
                  <a:schemeClr val="bg1"/>
                </a:solidFill>
                <a:latin typeface="Noto Sans Batak" panose="020B0502040504020204" pitchFamily="34" charset="0"/>
              </a:rPr>
              <a:t>=</a:t>
            </a:r>
          </a:p>
        </p:txBody>
      </p:sp>
      <p:sp>
        <p:nvSpPr>
          <p:cNvPr id="8" name="Rectangle 7"/>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chemeClr val="bg1"/>
              </a:solidFill>
              <a:latin typeface="Noto Sans Batak" panose="020B0502040504020204" pitchFamily="34" charset="0"/>
            </a:endParaRPr>
          </a:p>
        </p:txBody>
      </p:sp>
      <p:sp>
        <p:nvSpPr>
          <p:cNvPr id="9" name="TextBox 8"/>
          <p:cNvSpPr txBox="1"/>
          <p:nvPr/>
        </p:nvSpPr>
        <p:spPr>
          <a:xfrm>
            <a:off x="365760" y="91440"/>
            <a:ext cx="930704" cy="553998"/>
          </a:xfrm>
          <a:prstGeom prst="rect">
            <a:avLst/>
          </a:prstGeom>
          <a:noFill/>
        </p:spPr>
        <p:txBody>
          <a:bodyPr wrap="none">
            <a:spAutoFit/>
          </a:bodyPr>
          <a:lstStyle/>
          <a:p>
            <a:pPr algn="l"/>
            <a:r>
              <a:rPr sz="3000" b="1">
                <a:solidFill>
                  <a:schemeClr val="bg1"/>
                </a:solidFill>
                <a:latin typeface="Noto Sans Batak" panose="020B0502040504020204" pitchFamily="34" charset="0"/>
              </a:rPr>
              <a:t>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12E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0" y="0"/>
            <a:ext cx="4145280" cy="6858000"/>
          </a:xfrm>
          <a:prstGeom prst="rect">
            <a:avLst/>
          </a:prstGeom>
          <a:solidFill>
            <a:srgbClr val="2B3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Rectangle 3"/>
          <p:cNvSpPr/>
          <p:nvPr/>
        </p:nvSpPr>
        <p:spPr>
          <a:xfrm>
            <a:off x="4145280" y="0"/>
            <a:ext cx="8046720" cy="6858000"/>
          </a:xfrm>
          <a:prstGeom prst="rect">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5" name="Oval 4"/>
          <p:cNvSpPr/>
          <p:nvPr/>
        </p:nvSpPr>
        <p:spPr>
          <a:xfrm>
            <a:off x="3169920" y="4320540"/>
            <a:ext cx="2682240" cy="4800600"/>
          </a:xfrm>
          <a:prstGeom prst="ellipse">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7" name="TextBox 6"/>
          <p:cNvSpPr txBox="1"/>
          <p:nvPr/>
        </p:nvSpPr>
        <p:spPr>
          <a:xfrm>
            <a:off x="4693920" y="914400"/>
            <a:ext cx="7132320" cy="5486400"/>
          </a:xfrm>
          <a:prstGeom prst="rect">
            <a:avLst/>
          </a:prstGeom>
          <a:noFill/>
        </p:spPr>
        <p:txBody>
          <a:bodyPr wrap="square">
            <a:spAutoFit/>
          </a:bodyPr>
          <a:lstStyle/>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 model is the relationship between features and the label.</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An ML model is a mathematical model that generates predictions by finding patterns in your data.</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ML models generate predictions using the patterns extracted from the input data.</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 model represents what was learned by a machine learning algorithm.</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The model is the “thing” saved after training; it contains the rules, numbers, and algorithm‑specific structures needed to make predictions.</a:t>
            </a:r>
          </a:p>
        </p:txBody>
      </p:sp>
      <p:sp>
        <p:nvSpPr>
          <p:cNvPr id="8" name="Rectangle 7"/>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9" name="TextBox 8"/>
          <p:cNvSpPr txBox="1"/>
          <p:nvPr/>
        </p:nvSpPr>
        <p:spPr>
          <a:xfrm>
            <a:off x="365760" y="91440"/>
            <a:ext cx="1223412"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274320"/>
            <a:ext cx="12192000" cy="6858000"/>
          </a:xfrm>
          <a:prstGeom prst="rect">
            <a:avLst/>
          </a:prstGeom>
          <a:solidFill>
            <a:srgbClr val="D2D2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TextBox 2"/>
          <p:cNvSpPr txBox="1"/>
          <p:nvPr/>
        </p:nvSpPr>
        <p:spPr>
          <a:xfrm>
            <a:off x="548640" y="274320"/>
            <a:ext cx="6284541" cy="430887"/>
          </a:xfrm>
          <a:prstGeom prst="rect">
            <a:avLst/>
          </a:prstGeom>
          <a:noFill/>
        </p:spPr>
        <p:txBody>
          <a:bodyPr wrap="none">
            <a:spAutoFit/>
          </a:bodyPr>
          <a:lstStyle/>
          <a:p>
            <a:pPr algn="l">
              <a:spcAft>
                <a:spcPts val="600"/>
              </a:spcAft>
            </a:pPr>
            <a:r>
              <a:rPr sz="2200" b="0">
                <a:solidFill>
                  <a:srgbClr val="111111"/>
                </a:solidFill>
                <a:latin typeface="Noto Sans Batak" panose="020B0502040504020204" pitchFamily="34" charset="0"/>
              </a:rPr>
              <a:t>Tabular data to predict whether a car is stolen or not</a:t>
            </a:r>
          </a:p>
        </p:txBody>
      </p:sp>
      <p:graphicFrame>
        <p:nvGraphicFramePr>
          <p:cNvPr id="4" name="Table 3"/>
          <p:cNvGraphicFramePr>
            <a:graphicFrameLocks noGrp="1"/>
          </p:cNvGraphicFramePr>
          <p:nvPr>
            <p:extLst>
              <p:ext uri="{D42A27DB-BD31-4B8C-83A1-F6EECF244321}">
                <p14:modId xmlns:p14="http://schemas.microsoft.com/office/powerpoint/2010/main" val="2057424948"/>
              </p:ext>
            </p:extLst>
          </p:nvPr>
        </p:nvGraphicFramePr>
        <p:xfrm>
          <a:off x="2743200" y="1463040"/>
          <a:ext cx="6858000" cy="43891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99010">
                <a:tc>
                  <a:txBody>
                    <a:bodyPr/>
                    <a:lstStyle/>
                    <a:p>
                      <a:pPr>
                        <a:defRPr sz="1600" b="1">
                          <a:latin typeface="Comic Sans MS"/>
                        </a:defRPr>
                      </a:pPr>
                      <a:r>
                        <a:rPr dirty="0">
                          <a:solidFill>
                            <a:schemeClr val="tx1"/>
                          </a:solidFill>
                          <a:latin typeface="Noto Sans Batak" panose="020B0502040504020204" pitchFamily="34" charset="0"/>
                        </a:rPr>
                        <a:t>Example No.</a:t>
                      </a:r>
                    </a:p>
                  </a:txBody>
                  <a:tcPr>
                    <a:solidFill>
                      <a:srgbClr val="F5F5F5"/>
                    </a:solidFill>
                  </a:tcPr>
                </a:tc>
                <a:tc>
                  <a:txBody>
                    <a:bodyPr/>
                    <a:lstStyle/>
                    <a:p>
                      <a:pPr>
                        <a:defRPr sz="1600" b="1">
                          <a:latin typeface="Comic Sans MS"/>
                        </a:defRPr>
                      </a:pPr>
                      <a:r>
                        <a:rPr dirty="0">
                          <a:solidFill>
                            <a:schemeClr val="tx1"/>
                          </a:solidFill>
                          <a:latin typeface="Noto Sans Batak" panose="020B0502040504020204" pitchFamily="34" charset="0"/>
                        </a:rPr>
                        <a:t>Color</a:t>
                      </a:r>
                    </a:p>
                  </a:txBody>
                  <a:tcPr>
                    <a:solidFill>
                      <a:srgbClr val="F5F5F5"/>
                    </a:solidFill>
                  </a:tcPr>
                </a:tc>
                <a:tc>
                  <a:txBody>
                    <a:bodyPr/>
                    <a:lstStyle/>
                    <a:p>
                      <a:pPr>
                        <a:defRPr sz="1600" b="1">
                          <a:latin typeface="Comic Sans MS"/>
                        </a:defRPr>
                      </a:pPr>
                      <a:r>
                        <a:rPr dirty="0">
                          <a:solidFill>
                            <a:schemeClr val="tx1"/>
                          </a:solidFill>
                          <a:latin typeface="Noto Sans Batak" panose="020B0502040504020204" pitchFamily="34" charset="0"/>
                        </a:rPr>
                        <a:t>Type</a:t>
                      </a:r>
                    </a:p>
                  </a:txBody>
                  <a:tcPr>
                    <a:solidFill>
                      <a:srgbClr val="F5F5F5"/>
                    </a:solidFill>
                  </a:tcPr>
                </a:tc>
                <a:tc>
                  <a:txBody>
                    <a:bodyPr/>
                    <a:lstStyle/>
                    <a:p>
                      <a:pPr>
                        <a:defRPr sz="1600" b="1">
                          <a:latin typeface="Comic Sans MS"/>
                        </a:defRPr>
                      </a:pPr>
                      <a:r>
                        <a:rPr dirty="0">
                          <a:solidFill>
                            <a:schemeClr val="tx1"/>
                          </a:solidFill>
                          <a:latin typeface="Noto Sans Batak" panose="020B0502040504020204" pitchFamily="34" charset="0"/>
                        </a:rPr>
                        <a:t>Origin</a:t>
                      </a:r>
                    </a:p>
                  </a:txBody>
                  <a:tcPr>
                    <a:solidFill>
                      <a:srgbClr val="F5F5F5"/>
                    </a:solidFill>
                  </a:tcPr>
                </a:tc>
                <a:tc>
                  <a:txBody>
                    <a:bodyPr/>
                    <a:lstStyle/>
                    <a:p>
                      <a:pPr>
                        <a:defRPr sz="1600" b="1">
                          <a:latin typeface="Comic Sans MS"/>
                        </a:defRPr>
                      </a:pPr>
                      <a:r>
                        <a:rPr dirty="0">
                          <a:solidFill>
                            <a:schemeClr val="tx1"/>
                          </a:solidFill>
                          <a:latin typeface="Noto Sans Batak" panose="020B0502040504020204" pitchFamily="34" charset="0"/>
                        </a:rPr>
                        <a:t>Stolen?</a:t>
                      </a:r>
                    </a:p>
                  </a:txBody>
                  <a:tcPr>
                    <a:solidFill>
                      <a:srgbClr val="F5F5F5"/>
                    </a:solidFill>
                  </a:tcPr>
                </a:tc>
                <a:extLst>
                  <a:ext uri="{0D108BD9-81ED-4DB2-BD59-A6C34878D82A}">
                    <a16:rowId xmlns:a16="http://schemas.microsoft.com/office/drawing/2014/main" val="10000"/>
                  </a:ext>
                </a:extLst>
              </a:tr>
              <a:tr h="399010">
                <a:tc>
                  <a:txBody>
                    <a:bodyPr/>
                    <a:lstStyle/>
                    <a:p>
                      <a:pPr>
                        <a:defRPr sz="1600">
                          <a:latin typeface="Comic Sans MS"/>
                        </a:defRPr>
                      </a:pPr>
                      <a:r>
                        <a:rPr>
                          <a:latin typeface="Noto Sans Batak" panose="020B0502040504020204" pitchFamily="34" charset="0"/>
                        </a:rPr>
                        <a:t>1</a:t>
                      </a:r>
                    </a:p>
                  </a:txBody>
                  <a:tcPr/>
                </a:tc>
                <a:tc>
                  <a:txBody>
                    <a:bodyPr/>
                    <a:lstStyle/>
                    <a:p>
                      <a:pPr>
                        <a:defRPr sz="1600">
                          <a:latin typeface="Comic Sans MS"/>
                        </a:defRPr>
                      </a:pPr>
                      <a:r>
                        <a:rPr>
                          <a:latin typeface="Noto Sans Batak" panose="020B0502040504020204" pitchFamily="34" charset="0"/>
                        </a:rPr>
                        <a:t>Red</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Domestic</a:t>
                      </a:r>
                    </a:p>
                  </a:txBody>
                  <a:tcPr/>
                </a:tc>
                <a:tc>
                  <a:txBody>
                    <a:bodyPr/>
                    <a:lstStyle/>
                    <a:p>
                      <a:pPr>
                        <a:defRPr sz="1600">
                          <a:latin typeface="Comic Sans MS"/>
                        </a:defRPr>
                      </a:pPr>
                      <a:r>
                        <a:rPr dirty="0">
                          <a:latin typeface="Noto Sans Batak" panose="020B0502040504020204" pitchFamily="34" charset="0"/>
                        </a:rPr>
                        <a:t>Yes</a:t>
                      </a:r>
                    </a:p>
                  </a:txBody>
                  <a:tcPr/>
                </a:tc>
                <a:extLst>
                  <a:ext uri="{0D108BD9-81ED-4DB2-BD59-A6C34878D82A}">
                    <a16:rowId xmlns:a16="http://schemas.microsoft.com/office/drawing/2014/main" val="10001"/>
                  </a:ext>
                </a:extLst>
              </a:tr>
              <a:tr h="399010">
                <a:tc>
                  <a:txBody>
                    <a:bodyPr/>
                    <a:lstStyle/>
                    <a:p>
                      <a:pPr>
                        <a:defRPr sz="1600">
                          <a:latin typeface="Comic Sans MS"/>
                        </a:defRPr>
                      </a:pPr>
                      <a:r>
                        <a:rPr>
                          <a:latin typeface="Noto Sans Batak" panose="020B0502040504020204" pitchFamily="34" charset="0"/>
                        </a:rPr>
                        <a:t>2</a:t>
                      </a:r>
                    </a:p>
                  </a:txBody>
                  <a:tcPr/>
                </a:tc>
                <a:tc>
                  <a:txBody>
                    <a:bodyPr/>
                    <a:lstStyle/>
                    <a:p>
                      <a:pPr>
                        <a:defRPr sz="1600">
                          <a:latin typeface="Comic Sans MS"/>
                        </a:defRPr>
                      </a:pPr>
                      <a:r>
                        <a:rPr>
                          <a:latin typeface="Noto Sans Batak" panose="020B0502040504020204" pitchFamily="34" charset="0"/>
                        </a:rPr>
                        <a:t>Red</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Domestic</a:t>
                      </a:r>
                    </a:p>
                  </a:txBody>
                  <a:tcPr/>
                </a:tc>
                <a:tc>
                  <a:txBody>
                    <a:bodyPr/>
                    <a:lstStyle/>
                    <a:p>
                      <a:pPr>
                        <a:defRPr sz="1600">
                          <a:latin typeface="Comic Sans MS"/>
                        </a:defRPr>
                      </a:pPr>
                      <a:r>
                        <a:rPr>
                          <a:latin typeface="Noto Sans Batak" panose="020B0502040504020204" pitchFamily="34" charset="0"/>
                        </a:rPr>
                        <a:t>No</a:t>
                      </a:r>
                    </a:p>
                  </a:txBody>
                  <a:tcPr/>
                </a:tc>
                <a:extLst>
                  <a:ext uri="{0D108BD9-81ED-4DB2-BD59-A6C34878D82A}">
                    <a16:rowId xmlns:a16="http://schemas.microsoft.com/office/drawing/2014/main" val="10002"/>
                  </a:ext>
                </a:extLst>
              </a:tr>
              <a:tr h="399010">
                <a:tc>
                  <a:txBody>
                    <a:bodyPr/>
                    <a:lstStyle/>
                    <a:p>
                      <a:pPr>
                        <a:defRPr sz="1600">
                          <a:latin typeface="Comic Sans MS"/>
                        </a:defRPr>
                      </a:pPr>
                      <a:r>
                        <a:rPr>
                          <a:latin typeface="Noto Sans Batak" panose="020B0502040504020204" pitchFamily="34" charset="0"/>
                        </a:rPr>
                        <a:t>3</a:t>
                      </a:r>
                    </a:p>
                  </a:txBody>
                  <a:tcPr/>
                </a:tc>
                <a:tc>
                  <a:txBody>
                    <a:bodyPr/>
                    <a:lstStyle/>
                    <a:p>
                      <a:pPr>
                        <a:defRPr sz="1600">
                          <a:latin typeface="Comic Sans MS"/>
                        </a:defRPr>
                      </a:pPr>
                      <a:r>
                        <a:rPr>
                          <a:latin typeface="Noto Sans Batak" panose="020B0502040504020204" pitchFamily="34" charset="0"/>
                        </a:rPr>
                        <a:t>Red</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Domestic</a:t>
                      </a:r>
                    </a:p>
                  </a:txBody>
                  <a:tcPr/>
                </a:tc>
                <a:tc>
                  <a:txBody>
                    <a:bodyPr/>
                    <a:lstStyle/>
                    <a:p>
                      <a:pPr>
                        <a:defRPr sz="1600">
                          <a:latin typeface="Comic Sans MS"/>
                        </a:defRPr>
                      </a:pPr>
                      <a:r>
                        <a:rPr>
                          <a:latin typeface="Noto Sans Batak" panose="020B0502040504020204" pitchFamily="34" charset="0"/>
                        </a:rPr>
                        <a:t>Yes</a:t>
                      </a:r>
                    </a:p>
                  </a:txBody>
                  <a:tcPr/>
                </a:tc>
                <a:extLst>
                  <a:ext uri="{0D108BD9-81ED-4DB2-BD59-A6C34878D82A}">
                    <a16:rowId xmlns:a16="http://schemas.microsoft.com/office/drawing/2014/main" val="10003"/>
                  </a:ext>
                </a:extLst>
              </a:tr>
              <a:tr h="399010">
                <a:tc>
                  <a:txBody>
                    <a:bodyPr/>
                    <a:lstStyle/>
                    <a:p>
                      <a:pPr>
                        <a:defRPr sz="1600">
                          <a:latin typeface="Comic Sans MS"/>
                        </a:defRPr>
                      </a:pPr>
                      <a:r>
                        <a:rPr>
                          <a:latin typeface="Noto Sans Batak" panose="020B0502040504020204" pitchFamily="34" charset="0"/>
                        </a:rPr>
                        <a:t>4</a:t>
                      </a:r>
                    </a:p>
                  </a:txBody>
                  <a:tcPr/>
                </a:tc>
                <a:tc>
                  <a:txBody>
                    <a:bodyPr/>
                    <a:lstStyle/>
                    <a:p>
                      <a:pPr>
                        <a:defRPr sz="1600">
                          <a:latin typeface="Comic Sans MS"/>
                        </a:defRPr>
                      </a:pPr>
                      <a:r>
                        <a:rPr>
                          <a:latin typeface="Noto Sans Batak" panose="020B0502040504020204" pitchFamily="34" charset="0"/>
                        </a:rPr>
                        <a:t>Yellow</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Domestic</a:t>
                      </a:r>
                    </a:p>
                  </a:txBody>
                  <a:tcPr/>
                </a:tc>
                <a:tc>
                  <a:txBody>
                    <a:bodyPr/>
                    <a:lstStyle/>
                    <a:p>
                      <a:pPr>
                        <a:defRPr sz="1600">
                          <a:latin typeface="Comic Sans MS"/>
                        </a:defRPr>
                      </a:pPr>
                      <a:r>
                        <a:rPr>
                          <a:latin typeface="Noto Sans Batak" panose="020B0502040504020204" pitchFamily="34" charset="0"/>
                        </a:rPr>
                        <a:t>No</a:t>
                      </a:r>
                    </a:p>
                  </a:txBody>
                  <a:tcPr/>
                </a:tc>
                <a:extLst>
                  <a:ext uri="{0D108BD9-81ED-4DB2-BD59-A6C34878D82A}">
                    <a16:rowId xmlns:a16="http://schemas.microsoft.com/office/drawing/2014/main" val="10004"/>
                  </a:ext>
                </a:extLst>
              </a:tr>
              <a:tr h="399010">
                <a:tc>
                  <a:txBody>
                    <a:bodyPr/>
                    <a:lstStyle/>
                    <a:p>
                      <a:pPr>
                        <a:defRPr sz="1600">
                          <a:latin typeface="Comic Sans MS"/>
                        </a:defRPr>
                      </a:pPr>
                      <a:r>
                        <a:rPr>
                          <a:latin typeface="Noto Sans Batak" panose="020B0502040504020204" pitchFamily="34" charset="0"/>
                        </a:rPr>
                        <a:t>5</a:t>
                      </a:r>
                    </a:p>
                  </a:txBody>
                  <a:tcPr/>
                </a:tc>
                <a:tc>
                  <a:txBody>
                    <a:bodyPr/>
                    <a:lstStyle/>
                    <a:p>
                      <a:pPr>
                        <a:defRPr sz="1600">
                          <a:latin typeface="Comic Sans MS"/>
                        </a:defRPr>
                      </a:pPr>
                      <a:r>
                        <a:rPr>
                          <a:latin typeface="Noto Sans Batak" panose="020B0502040504020204" pitchFamily="34" charset="0"/>
                        </a:rPr>
                        <a:t>Yellow</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Imported</a:t>
                      </a:r>
                    </a:p>
                  </a:txBody>
                  <a:tcPr/>
                </a:tc>
                <a:tc>
                  <a:txBody>
                    <a:bodyPr/>
                    <a:lstStyle/>
                    <a:p>
                      <a:pPr>
                        <a:defRPr sz="1600">
                          <a:latin typeface="Comic Sans MS"/>
                        </a:defRPr>
                      </a:pPr>
                      <a:r>
                        <a:rPr>
                          <a:latin typeface="Noto Sans Batak" panose="020B0502040504020204" pitchFamily="34" charset="0"/>
                        </a:rPr>
                        <a:t>Yes</a:t>
                      </a:r>
                    </a:p>
                  </a:txBody>
                  <a:tcPr/>
                </a:tc>
                <a:extLst>
                  <a:ext uri="{0D108BD9-81ED-4DB2-BD59-A6C34878D82A}">
                    <a16:rowId xmlns:a16="http://schemas.microsoft.com/office/drawing/2014/main" val="10005"/>
                  </a:ext>
                </a:extLst>
              </a:tr>
              <a:tr h="399010">
                <a:tc>
                  <a:txBody>
                    <a:bodyPr/>
                    <a:lstStyle/>
                    <a:p>
                      <a:pPr>
                        <a:defRPr sz="1600">
                          <a:latin typeface="Comic Sans MS"/>
                        </a:defRPr>
                      </a:pPr>
                      <a:r>
                        <a:rPr>
                          <a:latin typeface="Noto Sans Batak" panose="020B0502040504020204" pitchFamily="34" charset="0"/>
                        </a:rPr>
                        <a:t>6</a:t>
                      </a:r>
                    </a:p>
                  </a:txBody>
                  <a:tcPr/>
                </a:tc>
                <a:tc>
                  <a:txBody>
                    <a:bodyPr/>
                    <a:lstStyle/>
                    <a:p>
                      <a:pPr>
                        <a:defRPr sz="1600">
                          <a:latin typeface="Comic Sans MS"/>
                        </a:defRPr>
                      </a:pPr>
                      <a:r>
                        <a:rPr>
                          <a:latin typeface="Noto Sans Batak" panose="020B0502040504020204" pitchFamily="34" charset="0"/>
                        </a:rPr>
                        <a:t>Yellow</a:t>
                      </a:r>
                    </a:p>
                  </a:txBody>
                  <a:tcPr/>
                </a:tc>
                <a:tc>
                  <a:txBody>
                    <a:bodyPr/>
                    <a:lstStyle/>
                    <a:p>
                      <a:pPr>
                        <a:defRPr sz="1600">
                          <a:latin typeface="Comic Sans MS"/>
                        </a:defRPr>
                      </a:pPr>
                      <a:r>
                        <a:rPr>
                          <a:latin typeface="Noto Sans Batak" panose="020B0502040504020204" pitchFamily="34" charset="0"/>
                        </a:rPr>
                        <a:t>SUV</a:t>
                      </a:r>
                    </a:p>
                  </a:txBody>
                  <a:tcPr/>
                </a:tc>
                <a:tc>
                  <a:txBody>
                    <a:bodyPr/>
                    <a:lstStyle/>
                    <a:p>
                      <a:pPr>
                        <a:defRPr sz="1600">
                          <a:latin typeface="Comic Sans MS"/>
                        </a:defRPr>
                      </a:pPr>
                      <a:r>
                        <a:rPr>
                          <a:latin typeface="Noto Sans Batak" panose="020B0502040504020204" pitchFamily="34" charset="0"/>
                        </a:rPr>
                        <a:t>Imported</a:t>
                      </a:r>
                    </a:p>
                  </a:txBody>
                  <a:tcPr/>
                </a:tc>
                <a:tc>
                  <a:txBody>
                    <a:bodyPr/>
                    <a:lstStyle/>
                    <a:p>
                      <a:pPr>
                        <a:defRPr sz="1600">
                          <a:latin typeface="Comic Sans MS"/>
                        </a:defRPr>
                      </a:pPr>
                      <a:r>
                        <a:rPr>
                          <a:latin typeface="Noto Sans Batak" panose="020B0502040504020204" pitchFamily="34" charset="0"/>
                        </a:rPr>
                        <a:t>No</a:t>
                      </a:r>
                    </a:p>
                  </a:txBody>
                  <a:tcPr/>
                </a:tc>
                <a:extLst>
                  <a:ext uri="{0D108BD9-81ED-4DB2-BD59-A6C34878D82A}">
                    <a16:rowId xmlns:a16="http://schemas.microsoft.com/office/drawing/2014/main" val="10006"/>
                  </a:ext>
                </a:extLst>
              </a:tr>
              <a:tr h="399010">
                <a:tc>
                  <a:txBody>
                    <a:bodyPr/>
                    <a:lstStyle/>
                    <a:p>
                      <a:pPr>
                        <a:defRPr sz="1600">
                          <a:latin typeface="Comic Sans MS"/>
                        </a:defRPr>
                      </a:pPr>
                      <a:r>
                        <a:rPr>
                          <a:latin typeface="Noto Sans Batak" panose="020B0502040504020204" pitchFamily="34" charset="0"/>
                        </a:rPr>
                        <a:t>7</a:t>
                      </a:r>
                    </a:p>
                  </a:txBody>
                  <a:tcPr/>
                </a:tc>
                <a:tc>
                  <a:txBody>
                    <a:bodyPr/>
                    <a:lstStyle/>
                    <a:p>
                      <a:pPr>
                        <a:defRPr sz="1600">
                          <a:latin typeface="Comic Sans MS"/>
                        </a:defRPr>
                      </a:pPr>
                      <a:r>
                        <a:rPr>
                          <a:latin typeface="Noto Sans Batak" panose="020B0502040504020204" pitchFamily="34" charset="0"/>
                        </a:rPr>
                        <a:t>Yellow</a:t>
                      </a:r>
                    </a:p>
                  </a:txBody>
                  <a:tcPr/>
                </a:tc>
                <a:tc>
                  <a:txBody>
                    <a:bodyPr/>
                    <a:lstStyle/>
                    <a:p>
                      <a:pPr>
                        <a:defRPr sz="1600">
                          <a:latin typeface="Comic Sans MS"/>
                        </a:defRPr>
                      </a:pPr>
                      <a:r>
                        <a:rPr>
                          <a:latin typeface="Noto Sans Batak" panose="020B0502040504020204" pitchFamily="34" charset="0"/>
                        </a:rPr>
                        <a:t>SUV</a:t>
                      </a:r>
                    </a:p>
                  </a:txBody>
                  <a:tcPr/>
                </a:tc>
                <a:tc>
                  <a:txBody>
                    <a:bodyPr/>
                    <a:lstStyle/>
                    <a:p>
                      <a:pPr>
                        <a:defRPr sz="1600">
                          <a:latin typeface="Comic Sans MS"/>
                        </a:defRPr>
                      </a:pPr>
                      <a:r>
                        <a:rPr>
                          <a:latin typeface="Noto Sans Batak" panose="020B0502040504020204" pitchFamily="34" charset="0"/>
                        </a:rPr>
                        <a:t>Imported</a:t>
                      </a:r>
                    </a:p>
                  </a:txBody>
                  <a:tcPr/>
                </a:tc>
                <a:tc>
                  <a:txBody>
                    <a:bodyPr/>
                    <a:lstStyle/>
                    <a:p>
                      <a:pPr>
                        <a:defRPr sz="1600">
                          <a:latin typeface="Comic Sans MS"/>
                        </a:defRPr>
                      </a:pPr>
                      <a:r>
                        <a:rPr>
                          <a:latin typeface="Noto Sans Batak" panose="020B0502040504020204" pitchFamily="34" charset="0"/>
                        </a:rPr>
                        <a:t>Yes</a:t>
                      </a:r>
                    </a:p>
                  </a:txBody>
                  <a:tcPr/>
                </a:tc>
                <a:extLst>
                  <a:ext uri="{0D108BD9-81ED-4DB2-BD59-A6C34878D82A}">
                    <a16:rowId xmlns:a16="http://schemas.microsoft.com/office/drawing/2014/main" val="10007"/>
                  </a:ext>
                </a:extLst>
              </a:tr>
              <a:tr h="399010">
                <a:tc>
                  <a:txBody>
                    <a:bodyPr/>
                    <a:lstStyle/>
                    <a:p>
                      <a:pPr>
                        <a:defRPr sz="1600">
                          <a:latin typeface="Comic Sans MS"/>
                        </a:defRPr>
                      </a:pPr>
                      <a:r>
                        <a:rPr>
                          <a:latin typeface="Noto Sans Batak" panose="020B0502040504020204" pitchFamily="34" charset="0"/>
                        </a:rPr>
                        <a:t>8</a:t>
                      </a:r>
                    </a:p>
                  </a:txBody>
                  <a:tcPr/>
                </a:tc>
                <a:tc>
                  <a:txBody>
                    <a:bodyPr/>
                    <a:lstStyle/>
                    <a:p>
                      <a:pPr>
                        <a:defRPr sz="1600">
                          <a:latin typeface="Comic Sans MS"/>
                        </a:defRPr>
                      </a:pPr>
                      <a:r>
                        <a:rPr>
                          <a:latin typeface="Noto Sans Batak" panose="020B0502040504020204" pitchFamily="34" charset="0"/>
                        </a:rPr>
                        <a:t>Yellow</a:t>
                      </a:r>
                    </a:p>
                  </a:txBody>
                  <a:tcPr/>
                </a:tc>
                <a:tc>
                  <a:txBody>
                    <a:bodyPr/>
                    <a:lstStyle/>
                    <a:p>
                      <a:pPr>
                        <a:defRPr sz="1600">
                          <a:latin typeface="Comic Sans MS"/>
                        </a:defRPr>
                      </a:pPr>
                      <a:r>
                        <a:rPr>
                          <a:latin typeface="Noto Sans Batak" panose="020B0502040504020204" pitchFamily="34" charset="0"/>
                        </a:rPr>
                        <a:t>SUV</a:t>
                      </a:r>
                    </a:p>
                  </a:txBody>
                  <a:tcPr/>
                </a:tc>
                <a:tc>
                  <a:txBody>
                    <a:bodyPr/>
                    <a:lstStyle/>
                    <a:p>
                      <a:pPr>
                        <a:defRPr sz="1600">
                          <a:latin typeface="Comic Sans MS"/>
                        </a:defRPr>
                      </a:pPr>
                      <a:r>
                        <a:rPr>
                          <a:latin typeface="Noto Sans Batak" panose="020B0502040504020204" pitchFamily="34" charset="0"/>
                        </a:rPr>
                        <a:t>Domestic</a:t>
                      </a:r>
                    </a:p>
                  </a:txBody>
                  <a:tcPr/>
                </a:tc>
                <a:tc>
                  <a:txBody>
                    <a:bodyPr/>
                    <a:lstStyle/>
                    <a:p>
                      <a:pPr>
                        <a:defRPr sz="1600">
                          <a:latin typeface="Comic Sans MS"/>
                        </a:defRPr>
                      </a:pPr>
                      <a:r>
                        <a:rPr>
                          <a:latin typeface="Noto Sans Batak" panose="020B0502040504020204" pitchFamily="34" charset="0"/>
                        </a:rPr>
                        <a:t>No</a:t>
                      </a:r>
                    </a:p>
                  </a:txBody>
                  <a:tcPr/>
                </a:tc>
                <a:extLst>
                  <a:ext uri="{0D108BD9-81ED-4DB2-BD59-A6C34878D82A}">
                    <a16:rowId xmlns:a16="http://schemas.microsoft.com/office/drawing/2014/main" val="10008"/>
                  </a:ext>
                </a:extLst>
              </a:tr>
              <a:tr h="399010">
                <a:tc>
                  <a:txBody>
                    <a:bodyPr/>
                    <a:lstStyle/>
                    <a:p>
                      <a:pPr>
                        <a:defRPr sz="1600">
                          <a:latin typeface="Comic Sans MS"/>
                        </a:defRPr>
                      </a:pPr>
                      <a:r>
                        <a:rPr>
                          <a:latin typeface="Noto Sans Batak" panose="020B0502040504020204" pitchFamily="34" charset="0"/>
                        </a:rPr>
                        <a:t>9</a:t>
                      </a:r>
                    </a:p>
                  </a:txBody>
                  <a:tcPr/>
                </a:tc>
                <a:tc>
                  <a:txBody>
                    <a:bodyPr/>
                    <a:lstStyle/>
                    <a:p>
                      <a:pPr>
                        <a:defRPr sz="1600">
                          <a:latin typeface="Comic Sans MS"/>
                        </a:defRPr>
                      </a:pPr>
                      <a:r>
                        <a:rPr>
                          <a:latin typeface="Noto Sans Batak" panose="020B0502040504020204" pitchFamily="34" charset="0"/>
                        </a:rPr>
                        <a:t>Red</a:t>
                      </a:r>
                    </a:p>
                  </a:txBody>
                  <a:tcPr/>
                </a:tc>
                <a:tc>
                  <a:txBody>
                    <a:bodyPr/>
                    <a:lstStyle/>
                    <a:p>
                      <a:pPr>
                        <a:defRPr sz="1600">
                          <a:latin typeface="Comic Sans MS"/>
                        </a:defRPr>
                      </a:pPr>
                      <a:r>
                        <a:rPr>
                          <a:latin typeface="Noto Sans Batak" panose="020B0502040504020204" pitchFamily="34" charset="0"/>
                        </a:rPr>
                        <a:t>SUV</a:t>
                      </a:r>
                    </a:p>
                  </a:txBody>
                  <a:tcPr/>
                </a:tc>
                <a:tc>
                  <a:txBody>
                    <a:bodyPr/>
                    <a:lstStyle/>
                    <a:p>
                      <a:pPr>
                        <a:defRPr sz="1600">
                          <a:latin typeface="Comic Sans MS"/>
                        </a:defRPr>
                      </a:pPr>
                      <a:r>
                        <a:rPr>
                          <a:latin typeface="Noto Sans Batak" panose="020B0502040504020204" pitchFamily="34" charset="0"/>
                        </a:rPr>
                        <a:t>Imported</a:t>
                      </a:r>
                    </a:p>
                  </a:txBody>
                  <a:tcPr/>
                </a:tc>
                <a:tc>
                  <a:txBody>
                    <a:bodyPr/>
                    <a:lstStyle/>
                    <a:p>
                      <a:pPr>
                        <a:defRPr sz="1600">
                          <a:latin typeface="Comic Sans MS"/>
                        </a:defRPr>
                      </a:pPr>
                      <a:r>
                        <a:rPr>
                          <a:latin typeface="Noto Sans Batak" panose="020B0502040504020204" pitchFamily="34" charset="0"/>
                        </a:rPr>
                        <a:t>No</a:t>
                      </a:r>
                    </a:p>
                  </a:txBody>
                  <a:tcPr/>
                </a:tc>
                <a:extLst>
                  <a:ext uri="{0D108BD9-81ED-4DB2-BD59-A6C34878D82A}">
                    <a16:rowId xmlns:a16="http://schemas.microsoft.com/office/drawing/2014/main" val="10009"/>
                  </a:ext>
                </a:extLst>
              </a:tr>
              <a:tr h="399020">
                <a:tc>
                  <a:txBody>
                    <a:bodyPr/>
                    <a:lstStyle/>
                    <a:p>
                      <a:pPr>
                        <a:defRPr sz="1600">
                          <a:latin typeface="Comic Sans MS"/>
                        </a:defRPr>
                      </a:pPr>
                      <a:r>
                        <a:rPr>
                          <a:latin typeface="Noto Sans Batak" panose="020B0502040504020204" pitchFamily="34" charset="0"/>
                        </a:rPr>
                        <a:t>10</a:t>
                      </a:r>
                    </a:p>
                  </a:txBody>
                  <a:tcPr/>
                </a:tc>
                <a:tc>
                  <a:txBody>
                    <a:bodyPr/>
                    <a:lstStyle/>
                    <a:p>
                      <a:pPr>
                        <a:defRPr sz="1600">
                          <a:latin typeface="Comic Sans MS"/>
                        </a:defRPr>
                      </a:pPr>
                      <a:r>
                        <a:rPr>
                          <a:latin typeface="Noto Sans Batak" panose="020B0502040504020204" pitchFamily="34" charset="0"/>
                        </a:rPr>
                        <a:t>Red</a:t>
                      </a:r>
                    </a:p>
                  </a:txBody>
                  <a:tcPr/>
                </a:tc>
                <a:tc>
                  <a:txBody>
                    <a:bodyPr/>
                    <a:lstStyle/>
                    <a:p>
                      <a:pPr>
                        <a:defRPr sz="1600">
                          <a:latin typeface="Comic Sans MS"/>
                        </a:defRPr>
                      </a:pPr>
                      <a:r>
                        <a:rPr>
                          <a:latin typeface="Noto Sans Batak" panose="020B0502040504020204" pitchFamily="34" charset="0"/>
                        </a:rPr>
                        <a:t>Sports</a:t>
                      </a:r>
                    </a:p>
                  </a:txBody>
                  <a:tcPr/>
                </a:tc>
                <a:tc>
                  <a:txBody>
                    <a:bodyPr/>
                    <a:lstStyle/>
                    <a:p>
                      <a:pPr>
                        <a:defRPr sz="1600">
                          <a:latin typeface="Comic Sans MS"/>
                        </a:defRPr>
                      </a:pPr>
                      <a:r>
                        <a:rPr>
                          <a:latin typeface="Noto Sans Batak" panose="020B0502040504020204" pitchFamily="34" charset="0"/>
                        </a:rPr>
                        <a:t>Imported</a:t>
                      </a:r>
                    </a:p>
                  </a:txBody>
                  <a:tcPr/>
                </a:tc>
                <a:tc>
                  <a:txBody>
                    <a:bodyPr/>
                    <a:lstStyle/>
                    <a:p>
                      <a:pPr>
                        <a:defRPr sz="1600">
                          <a:latin typeface="Comic Sans MS"/>
                        </a:defRPr>
                      </a:pPr>
                      <a:r>
                        <a:rPr dirty="0">
                          <a:latin typeface="Noto Sans Batak" panose="020B0502040504020204" pitchFamily="34" charset="0"/>
                        </a:rPr>
                        <a:t>Yes</a:t>
                      </a:r>
                    </a:p>
                  </a:txBody>
                  <a:tcPr/>
                </a:tc>
                <a:extLst>
                  <a:ext uri="{0D108BD9-81ED-4DB2-BD59-A6C34878D82A}">
                    <a16:rowId xmlns:a16="http://schemas.microsoft.com/office/drawing/2014/main" val="10010"/>
                  </a:ext>
                </a:extLst>
              </a:tr>
            </a:tbl>
          </a:graphicData>
        </a:graphic>
      </p:graphicFrame>
      <p:sp>
        <p:nvSpPr>
          <p:cNvPr id="5" name="TextBox 4"/>
          <p:cNvSpPr txBox="1"/>
          <p:nvPr/>
        </p:nvSpPr>
        <p:spPr>
          <a:xfrm>
            <a:off x="365760" y="3886857"/>
            <a:ext cx="1829155" cy="646331"/>
          </a:xfrm>
          <a:prstGeom prst="rect">
            <a:avLst/>
          </a:prstGeom>
          <a:noFill/>
        </p:spPr>
        <p:txBody>
          <a:bodyPr wrap="none">
            <a:spAutoFit/>
          </a:bodyPr>
          <a:lstStyle/>
          <a:p>
            <a:pPr algn="l">
              <a:spcAft>
                <a:spcPts val="600"/>
              </a:spcAft>
            </a:pPr>
            <a:r>
              <a:rPr sz="3600" b="1" dirty="0">
                <a:solidFill>
                  <a:srgbClr val="111111"/>
                </a:solidFill>
                <a:latin typeface="Noto Sans Batak" panose="020B0502040504020204" pitchFamily="34" charset="0"/>
              </a:rPr>
              <a:t>Features</a:t>
            </a:r>
          </a:p>
        </p:txBody>
      </p:sp>
      <p:sp>
        <p:nvSpPr>
          <p:cNvPr id="6" name="TextBox 5"/>
          <p:cNvSpPr txBox="1"/>
          <p:nvPr/>
        </p:nvSpPr>
        <p:spPr>
          <a:xfrm>
            <a:off x="9875520" y="1828800"/>
            <a:ext cx="1202573" cy="646331"/>
          </a:xfrm>
          <a:prstGeom prst="rect">
            <a:avLst/>
          </a:prstGeom>
          <a:noFill/>
        </p:spPr>
        <p:txBody>
          <a:bodyPr wrap="none">
            <a:spAutoFit/>
          </a:bodyPr>
          <a:lstStyle/>
          <a:p>
            <a:pPr algn="l">
              <a:spcAft>
                <a:spcPts val="600"/>
              </a:spcAft>
            </a:pPr>
            <a:r>
              <a:rPr sz="3600" b="1">
                <a:solidFill>
                  <a:srgbClr val="111111"/>
                </a:solidFill>
                <a:latin typeface="Noto Sans Batak" panose="020B0502040504020204" pitchFamily="34" charset="0"/>
              </a:rPr>
              <a:t>Label</a:t>
            </a:r>
          </a:p>
        </p:txBody>
      </p:sp>
      <p:cxnSp>
        <p:nvCxnSpPr>
          <p:cNvPr id="7" name="Connector 6"/>
          <p:cNvCxnSpPr>
            <a:cxnSpLocks/>
          </p:cNvCxnSpPr>
          <p:nvPr/>
        </p:nvCxnSpPr>
        <p:spPr>
          <a:xfrm flipV="1">
            <a:off x="2085683" y="2697480"/>
            <a:ext cx="1663356" cy="1900834"/>
          </a:xfrm>
          <a:prstGeom prst="line">
            <a:avLst/>
          </a:prstGeom>
          <a:ln w="50800">
            <a:solidFill>
              <a:srgbClr val="A00000"/>
            </a:solidFill>
          </a:ln>
        </p:spPr>
        <p:style>
          <a:lnRef idx="2">
            <a:schemeClr val="accent1"/>
          </a:lnRef>
          <a:fillRef idx="0">
            <a:schemeClr val="accent1"/>
          </a:fillRef>
          <a:effectRef idx="1">
            <a:schemeClr val="accent1"/>
          </a:effectRef>
          <a:fontRef idx="minor">
            <a:schemeClr val="tx1"/>
          </a:fontRef>
        </p:style>
      </p:cxnSp>
      <p:cxnSp>
        <p:nvCxnSpPr>
          <p:cNvPr id="8" name="Connector 7"/>
          <p:cNvCxnSpPr>
            <a:cxnSpLocks/>
          </p:cNvCxnSpPr>
          <p:nvPr/>
        </p:nvCxnSpPr>
        <p:spPr>
          <a:xfrm flipV="1">
            <a:off x="2085683" y="2697480"/>
            <a:ext cx="2852077" cy="1900834"/>
          </a:xfrm>
          <a:prstGeom prst="line">
            <a:avLst/>
          </a:prstGeom>
          <a:ln w="50800">
            <a:solidFill>
              <a:srgbClr val="A00000"/>
            </a:solidFill>
          </a:ln>
        </p:spPr>
        <p:style>
          <a:lnRef idx="2">
            <a:schemeClr val="accent1"/>
          </a:lnRef>
          <a:fillRef idx="0">
            <a:schemeClr val="accent1"/>
          </a:fillRef>
          <a:effectRef idx="1">
            <a:schemeClr val="accent1"/>
          </a:effectRef>
          <a:fontRef idx="minor">
            <a:schemeClr val="tx1"/>
          </a:fontRef>
        </p:style>
      </p:cxnSp>
      <p:cxnSp>
        <p:nvCxnSpPr>
          <p:cNvPr id="9" name="Connector 8"/>
          <p:cNvCxnSpPr>
            <a:cxnSpLocks/>
          </p:cNvCxnSpPr>
          <p:nvPr/>
        </p:nvCxnSpPr>
        <p:spPr>
          <a:xfrm flipV="1">
            <a:off x="2133600" y="2697480"/>
            <a:ext cx="4084320" cy="1900834"/>
          </a:xfrm>
          <a:prstGeom prst="line">
            <a:avLst/>
          </a:prstGeom>
          <a:ln w="50800">
            <a:solidFill>
              <a:srgbClr val="A00000"/>
            </a:solidFill>
          </a:ln>
        </p:spPr>
        <p:style>
          <a:lnRef idx="2">
            <a:schemeClr val="accent1"/>
          </a:lnRef>
          <a:fillRef idx="0">
            <a:schemeClr val="accent1"/>
          </a:fillRef>
          <a:effectRef idx="1">
            <a:schemeClr val="accent1"/>
          </a:effectRef>
          <a:fontRef idx="minor">
            <a:schemeClr val="tx1"/>
          </a:fontRef>
        </p:style>
      </p:cxnSp>
      <p:cxnSp>
        <p:nvCxnSpPr>
          <p:cNvPr id="10" name="Connector 9"/>
          <p:cNvCxnSpPr>
            <a:cxnSpLocks/>
          </p:cNvCxnSpPr>
          <p:nvPr/>
        </p:nvCxnSpPr>
        <p:spPr>
          <a:xfrm flipV="1">
            <a:off x="2085683" y="2697480"/>
            <a:ext cx="5320957" cy="1900834"/>
          </a:xfrm>
          <a:prstGeom prst="line">
            <a:avLst/>
          </a:prstGeom>
          <a:ln w="50800">
            <a:solidFill>
              <a:srgbClr val="A00000"/>
            </a:solidFill>
          </a:ln>
        </p:spPr>
        <p:style>
          <a:lnRef idx="2">
            <a:schemeClr val="accent1"/>
          </a:lnRef>
          <a:fillRef idx="0">
            <a:schemeClr val="accent1"/>
          </a:fillRef>
          <a:effectRef idx="1">
            <a:schemeClr val="accent1"/>
          </a:effectRef>
          <a:fontRef idx="minor">
            <a:schemeClr val="tx1"/>
          </a:fontRef>
        </p:style>
      </p:cxnSp>
      <p:cxnSp>
        <p:nvCxnSpPr>
          <p:cNvPr id="11" name="Connector 10"/>
          <p:cNvCxnSpPr/>
          <p:nvPr/>
        </p:nvCxnSpPr>
        <p:spPr>
          <a:xfrm flipH="1">
            <a:off x="8778240" y="2514600"/>
            <a:ext cx="1280160" cy="182880"/>
          </a:xfrm>
          <a:prstGeom prst="line">
            <a:avLst/>
          </a:prstGeom>
          <a:ln w="50800">
            <a:solidFill>
              <a:srgbClr val="007800"/>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3" name="TextBox 12"/>
          <p:cNvSpPr txBox="1"/>
          <p:nvPr/>
        </p:nvSpPr>
        <p:spPr>
          <a:xfrm>
            <a:off x="365760" y="91440"/>
            <a:ext cx="8700010"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Tabular data to predict whether a car is stolen or not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12E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0" y="0"/>
            <a:ext cx="4145280" cy="6858000"/>
          </a:xfrm>
          <a:prstGeom prst="rect">
            <a:avLst/>
          </a:prstGeom>
          <a:solidFill>
            <a:srgbClr val="2B3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Rectangle 3"/>
          <p:cNvSpPr/>
          <p:nvPr/>
        </p:nvSpPr>
        <p:spPr>
          <a:xfrm>
            <a:off x="4145280" y="0"/>
            <a:ext cx="8046720" cy="6858000"/>
          </a:xfrm>
          <a:prstGeom prst="rect">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5" name="Oval 4"/>
          <p:cNvSpPr/>
          <p:nvPr/>
        </p:nvSpPr>
        <p:spPr>
          <a:xfrm>
            <a:off x="3169920" y="4320540"/>
            <a:ext cx="2682240" cy="4800600"/>
          </a:xfrm>
          <a:prstGeom prst="ellipse">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7" name="TextBox 6"/>
          <p:cNvSpPr txBox="1"/>
          <p:nvPr/>
        </p:nvSpPr>
        <p:spPr>
          <a:xfrm>
            <a:off x="4693920" y="914400"/>
            <a:ext cx="7132320" cy="4078039"/>
          </a:xfrm>
          <a:prstGeom prst="rect">
            <a:avLst/>
          </a:prstGeom>
          <a:noFill/>
        </p:spPr>
        <p:txBody>
          <a:bodyPr wrap="square">
            <a:spAutoFit/>
          </a:bodyPr>
          <a:lstStyle/>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The output you get from your model after training is called a label.</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 label is the thing we’re predicting.</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For example, the value of the y variable in a simple linear regression model is the label.</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Suppose you give your model data like a person’s age, height, and hair length, and then the model predicts whether the person is male or female. Then “male” or “female” is the label.</a:t>
            </a:r>
          </a:p>
        </p:txBody>
      </p:sp>
      <p:sp>
        <p:nvSpPr>
          <p:cNvPr id="8" name="Rectangle 7"/>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9" name="TextBox 8"/>
          <p:cNvSpPr txBox="1"/>
          <p:nvPr/>
        </p:nvSpPr>
        <p:spPr>
          <a:xfrm>
            <a:off x="365760" y="91440"/>
            <a:ext cx="1031051"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Label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12E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0" y="0"/>
            <a:ext cx="4145280" cy="6858000"/>
          </a:xfrm>
          <a:prstGeom prst="rect">
            <a:avLst/>
          </a:prstGeom>
          <a:solidFill>
            <a:srgbClr val="2B3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Rectangle 3"/>
          <p:cNvSpPr/>
          <p:nvPr/>
        </p:nvSpPr>
        <p:spPr>
          <a:xfrm>
            <a:off x="4145280" y="0"/>
            <a:ext cx="8046720" cy="6858000"/>
          </a:xfrm>
          <a:prstGeom prst="rect">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5" name="Oval 4"/>
          <p:cNvSpPr/>
          <p:nvPr/>
        </p:nvSpPr>
        <p:spPr>
          <a:xfrm>
            <a:off x="3169920" y="4320540"/>
            <a:ext cx="2682240" cy="4800600"/>
          </a:xfrm>
          <a:prstGeom prst="ellipse">
            <a:avLst/>
          </a:prstGeom>
          <a:solidFill>
            <a:srgbClr val="F5E6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7" name="TextBox 6"/>
          <p:cNvSpPr txBox="1"/>
          <p:nvPr/>
        </p:nvSpPr>
        <p:spPr>
          <a:xfrm>
            <a:off x="4693920" y="914400"/>
            <a:ext cx="7132320" cy="5486400"/>
          </a:xfrm>
          <a:prstGeom prst="rect">
            <a:avLst/>
          </a:prstGeom>
          <a:noFill/>
        </p:spPr>
        <p:txBody>
          <a:bodyPr wrap="square">
            <a:spAutoFit/>
          </a:bodyPr>
          <a:lstStyle/>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Features are the fields used as input.</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 feature is one column of the data in your input set.</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For instance, if you’re trying to predict the type of pet someone will choose, your input features might include age, home region, family income, etc.</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Feature means a property of your training data.</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A feature is the input you have fed to the model or system.</a:t>
            </a:r>
          </a:p>
          <a:p>
            <a:pPr>
              <a:spcBef>
                <a:spcPts val="400"/>
              </a:spcBef>
              <a:spcAft>
                <a:spcPts val="600"/>
              </a:spcAft>
              <a:defRPr sz="2600">
                <a:solidFill>
                  <a:srgbClr val="000000"/>
                </a:solidFill>
                <a:latin typeface="Comic Sans MS"/>
              </a:defRPr>
            </a:pPr>
            <a:r>
              <a:rPr sz="2600" b="0">
                <a:solidFill>
                  <a:srgbClr val="111111"/>
                </a:solidFill>
                <a:latin typeface="Noto Sans Batak" panose="020B0502040504020204" pitchFamily="34" charset="0"/>
              </a:rPr>
              <a:t>In simple linear regression, the values of x are the features.</a:t>
            </a:r>
          </a:p>
        </p:txBody>
      </p:sp>
      <p:sp>
        <p:nvSpPr>
          <p:cNvPr id="8" name="Rectangle 7"/>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9" name="TextBox 8"/>
          <p:cNvSpPr txBox="1"/>
          <p:nvPr/>
        </p:nvSpPr>
        <p:spPr>
          <a:xfrm>
            <a:off x="365760" y="91440"/>
            <a:ext cx="1554528"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3C3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1005840" y="1097280"/>
            <a:ext cx="10149840" cy="4389120"/>
          </a:xfrm>
          <a:prstGeom prst="rect">
            <a:avLst/>
          </a:prstGeom>
          <a:solidFill>
            <a:srgbClr val="BEBE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TextBox 3"/>
          <p:cNvSpPr txBox="1"/>
          <p:nvPr/>
        </p:nvSpPr>
        <p:spPr>
          <a:xfrm>
            <a:off x="1371600" y="1463040"/>
            <a:ext cx="6076920" cy="3062377"/>
          </a:xfrm>
          <a:prstGeom prst="rect">
            <a:avLst/>
          </a:prstGeom>
          <a:noFill/>
        </p:spPr>
        <p:txBody>
          <a:bodyPr wrap="none">
            <a:spAutoFit/>
          </a:bodyPr>
          <a:lstStyle/>
          <a:p>
            <a:pPr algn="l">
              <a:spcAft>
                <a:spcPts val="600"/>
              </a:spcAft>
            </a:pPr>
            <a:r>
              <a:rPr sz="2800" b="0" i="1" dirty="0">
                <a:solidFill>
                  <a:srgbClr val="111111"/>
                </a:solidFill>
                <a:latin typeface="Noto Sans Batak" panose="020B0502040504020204" pitchFamily="34" charset="0"/>
              </a:rPr>
              <a:t>The goal of machine learning is to
develop methods that can automatically
detect patterns in data, and then to use
the uncovered patterns to predict
future data or other outcomes of
interest.</a:t>
            </a:r>
          </a:p>
        </p:txBody>
      </p:sp>
      <p:sp>
        <p:nvSpPr>
          <p:cNvPr id="5" name="TextBox 4"/>
          <p:cNvSpPr txBox="1"/>
          <p:nvPr/>
        </p:nvSpPr>
        <p:spPr>
          <a:xfrm>
            <a:off x="6766560" y="4754880"/>
            <a:ext cx="2390847" cy="430887"/>
          </a:xfrm>
          <a:prstGeom prst="rect">
            <a:avLst/>
          </a:prstGeom>
          <a:noFill/>
        </p:spPr>
        <p:txBody>
          <a:bodyPr wrap="none">
            <a:spAutoFit/>
          </a:bodyPr>
          <a:lstStyle/>
          <a:p>
            <a:pPr algn="l">
              <a:spcAft>
                <a:spcPts val="600"/>
              </a:spcAft>
            </a:pPr>
            <a:r>
              <a:rPr sz="2200" b="0">
                <a:solidFill>
                  <a:srgbClr val="111111"/>
                </a:solidFill>
                <a:latin typeface="Noto Sans Batak" panose="020B0502040504020204" pitchFamily="34" charset="0"/>
              </a:rPr>
              <a:t>— Kevin P. Murphy</a:t>
            </a:r>
          </a:p>
        </p:txBody>
      </p:sp>
      <p:sp>
        <p:nvSpPr>
          <p:cNvPr id="6" name="Rectangle 5"/>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7" name="TextBox 6"/>
          <p:cNvSpPr txBox="1"/>
          <p:nvPr/>
        </p:nvSpPr>
        <p:spPr>
          <a:xfrm>
            <a:off x="365760" y="91440"/>
            <a:ext cx="5633722"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The goal of machine learning is 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12E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07078506"/>
              </p:ext>
            </p:extLst>
          </p:nvPr>
        </p:nvGraphicFramePr>
        <p:xfrm>
          <a:off x="731520" y="914400"/>
          <a:ext cx="10698480" cy="5029200"/>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3566160">
                  <a:extLst>
                    <a:ext uri="{9D8B030D-6E8A-4147-A177-3AD203B41FA5}">
                      <a16:colId xmlns:a16="http://schemas.microsoft.com/office/drawing/2014/main" val="20002"/>
                    </a:ext>
                  </a:extLst>
                </a:gridCol>
              </a:tblGrid>
              <a:tr h="1257300">
                <a:tc>
                  <a:txBody>
                    <a:bodyPr/>
                    <a:lstStyle/>
                    <a:p>
                      <a:pPr>
                        <a:defRPr sz="2000" b="1">
                          <a:solidFill>
                            <a:srgbClr val="FFFFFF"/>
                          </a:solidFill>
                          <a:latin typeface="Comic Sans MS"/>
                        </a:defRPr>
                      </a:pPr>
                      <a:r>
                        <a:rPr dirty="0">
                          <a:latin typeface="Noto Sans Batak" panose="020B0502040504020204" pitchFamily="34" charset="0"/>
                        </a:rPr>
                        <a:t>Based On</a:t>
                      </a:r>
                    </a:p>
                  </a:txBody>
                  <a:tcPr>
                    <a:solidFill>
                      <a:srgbClr val="5A5A5A"/>
                    </a:solidFill>
                  </a:tcPr>
                </a:tc>
                <a:tc>
                  <a:txBody>
                    <a:bodyPr/>
                    <a:lstStyle/>
                    <a:p>
                      <a:pPr>
                        <a:defRPr sz="2000" b="1">
                          <a:solidFill>
                            <a:srgbClr val="FFFFFF"/>
                          </a:solidFill>
                          <a:latin typeface="Comic Sans MS"/>
                        </a:defRPr>
                      </a:pPr>
                      <a:r>
                        <a:rPr>
                          <a:latin typeface="Noto Sans Batak" panose="020B0502040504020204" pitchFamily="34" charset="0"/>
                        </a:rPr>
                        <a:t>Supervised</a:t>
                      </a:r>
                    </a:p>
                    <a:p>
                      <a:pPr>
                        <a:defRPr sz="2000" b="1">
                          <a:solidFill>
                            <a:srgbClr val="FFFFFF"/>
                          </a:solidFill>
                          <a:latin typeface="Comic Sans MS"/>
                        </a:defRPr>
                      </a:pPr>
                      <a:r>
                        <a:rPr>
                          <a:latin typeface="Noto Sans Batak" panose="020B0502040504020204" pitchFamily="34" charset="0"/>
                        </a:rPr>
                        <a:t>machine learning</a:t>
                      </a:r>
                    </a:p>
                  </a:txBody>
                  <a:tcPr>
                    <a:solidFill>
                      <a:srgbClr val="5A5A5A"/>
                    </a:solidFill>
                  </a:tcPr>
                </a:tc>
                <a:tc>
                  <a:txBody>
                    <a:bodyPr/>
                    <a:lstStyle/>
                    <a:p>
                      <a:pPr>
                        <a:defRPr sz="2000" b="1">
                          <a:solidFill>
                            <a:srgbClr val="FFFFFF"/>
                          </a:solidFill>
                          <a:latin typeface="Comic Sans MS"/>
                        </a:defRPr>
                      </a:pPr>
                      <a:r>
                        <a:rPr>
                          <a:latin typeface="Noto Sans Batak" panose="020B0502040504020204" pitchFamily="34" charset="0"/>
                        </a:rPr>
                        <a:t>Unsupervised</a:t>
                      </a:r>
                    </a:p>
                    <a:p>
                      <a:pPr>
                        <a:defRPr sz="2000" b="1">
                          <a:solidFill>
                            <a:srgbClr val="FFFFFF"/>
                          </a:solidFill>
                          <a:latin typeface="Comic Sans MS"/>
                        </a:defRPr>
                      </a:pPr>
                      <a:r>
                        <a:rPr>
                          <a:latin typeface="Noto Sans Batak" panose="020B0502040504020204" pitchFamily="34" charset="0"/>
                        </a:rPr>
                        <a:t>machine learning</a:t>
                      </a:r>
                    </a:p>
                  </a:txBody>
                  <a:tcPr>
                    <a:solidFill>
                      <a:srgbClr val="5A5A5A"/>
                    </a:solidFill>
                  </a:tcPr>
                </a:tc>
                <a:extLst>
                  <a:ext uri="{0D108BD9-81ED-4DB2-BD59-A6C34878D82A}">
                    <a16:rowId xmlns:a16="http://schemas.microsoft.com/office/drawing/2014/main" val="10000"/>
                  </a:ext>
                </a:extLst>
              </a:tr>
              <a:tr h="1257300">
                <a:tc>
                  <a:txBody>
                    <a:bodyPr/>
                    <a:lstStyle/>
                    <a:p>
                      <a:pPr>
                        <a:defRPr sz="2000">
                          <a:solidFill>
                            <a:srgbClr val="000000"/>
                          </a:solidFill>
                          <a:latin typeface="Comic Sans MS"/>
                        </a:defRPr>
                      </a:pPr>
                      <a:r>
                        <a:rPr>
                          <a:latin typeface="Noto Sans Batak" panose="020B0502040504020204" pitchFamily="34" charset="0"/>
                        </a:rPr>
                        <a:t>Input Data</a:t>
                      </a:r>
                    </a:p>
                  </a:txBody>
                  <a:tcPr>
                    <a:solidFill>
                      <a:srgbClr val="D2D2D2"/>
                    </a:solidFill>
                  </a:tcPr>
                </a:tc>
                <a:tc>
                  <a:txBody>
                    <a:bodyPr/>
                    <a:lstStyle/>
                    <a:p>
                      <a:pPr>
                        <a:defRPr sz="2000">
                          <a:solidFill>
                            <a:srgbClr val="000000"/>
                          </a:solidFill>
                          <a:latin typeface="Comic Sans MS"/>
                        </a:defRPr>
                      </a:pPr>
                      <a:r>
                        <a:rPr>
                          <a:latin typeface="Noto Sans Batak" panose="020B0502040504020204" pitchFamily="34" charset="0"/>
                        </a:rPr>
                        <a:t>Algorithms are trained using</a:t>
                      </a:r>
                    </a:p>
                    <a:p>
                      <a:pPr>
                        <a:defRPr sz="2000">
                          <a:solidFill>
                            <a:srgbClr val="000000"/>
                          </a:solidFill>
                          <a:latin typeface="Comic Sans MS"/>
                        </a:defRPr>
                      </a:pPr>
                      <a:r>
                        <a:rPr>
                          <a:latin typeface="Noto Sans Batak" panose="020B0502040504020204" pitchFamily="34" charset="0"/>
                        </a:rPr>
                        <a:t>labeled data.</a:t>
                      </a:r>
                    </a:p>
                  </a:txBody>
                  <a:tcPr>
                    <a:solidFill>
                      <a:srgbClr val="AA8C46"/>
                    </a:solidFill>
                  </a:tcPr>
                </a:tc>
                <a:tc>
                  <a:txBody>
                    <a:bodyPr/>
                    <a:lstStyle/>
                    <a:p>
                      <a:pPr>
                        <a:defRPr sz="2000">
                          <a:solidFill>
                            <a:srgbClr val="000000"/>
                          </a:solidFill>
                          <a:latin typeface="Comic Sans MS"/>
                        </a:defRPr>
                      </a:pPr>
                      <a:r>
                        <a:rPr>
                          <a:latin typeface="Noto Sans Batak" panose="020B0502040504020204" pitchFamily="34" charset="0"/>
                        </a:rPr>
                        <a:t>Algorithms are used against</a:t>
                      </a:r>
                    </a:p>
                    <a:p>
                      <a:pPr>
                        <a:defRPr sz="2000">
                          <a:solidFill>
                            <a:srgbClr val="000000"/>
                          </a:solidFill>
                          <a:latin typeface="Comic Sans MS"/>
                        </a:defRPr>
                      </a:pPr>
                      <a:r>
                        <a:rPr>
                          <a:latin typeface="Noto Sans Batak" panose="020B0502040504020204" pitchFamily="34" charset="0"/>
                        </a:rPr>
                        <a:t>data which is not</a:t>
                      </a:r>
                    </a:p>
                    <a:p>
                      <a:pPr>
                        <a:defRPr sz="2000">
                          <a:solidFill>
                            <a:srgbClr val="000000"/>
                          </a:solidFill>
                          <a:latin typeface="Comic Sans MS"/>
                        </a:defRPr>
                      </a:pPr>
                      <a:r>
                        <a:rPr>
                          <a:latin typeface="Noto Sans Batak" panose="020B0502040504020204" pitchFamily="34" charset="0"/>
                        </a:rPr>
                        <a:t>labelled</a:t>
                      </a:r>
                    </a:p>
                  </a:txBody>
                  <a:tcPr>
                    <a:solidFill>
                      <a:srgbClr val="AA8C46"/>
                    </a:solidFill>
                  </a:tcPr>
                </a:tc>
                <a:extLst>
                  <a:ext uri="{0D108BD9-81ED-4DB2-BD59-A6C34878D82A}">
                    <a16:rowId xmlns:a16="http://schemas.microsoft.com/office/drawing/2014/main" val="10001"/>
                  </a:ext>
                </a:extLst>
              </a:tr>
              <a:tr h="1257300">
                <a:tc>
                  <a:txBody>
                    <a:bodyPr/>
                    <a:lstStyle/>
                    <a:p>
                      <a:pPr>
                        <a:defRPr sz="2000">
                          <a:solidFill>
                            <a:srgbClr val="000000"/>
                          </a:solidFill>
                          <a:latin typeface="Comic Sans MS"/>
                        </a:defRPr>
                      </a:pPr>
                      <a:r>
                        <a:rPr>
                          <a:latin typeface="Noto Sans Batak" panose="020B0502040504020204" pitchFamily="34" charset="0"/>
                        </a:rPr>
                        <a:t>Computational</a:t>
                      </a:r>
                    </a:p>
                    <a:p>
                      <a:pPr>
                        <a:defRPr sz="2000">
                          <a:solidFill>
                            <a:srgbClr val="000000"/>
                          </a:solidFill>
                          <a:latin typeface="Comic Sans MS"/>
                        </a:defRPr>
                      </a:pPr>
                      <a:r>
                        <a:rPr>
                          <a:latin typeface="Noto Sans Batak" panose="020B0502040504020204" pitchFamily="34" charset="0"/>
                        </a:rPr>
                        <a:t>Complexity</a:t>
                      </a:r>
                    </a:p>
                  </a:txBody>
                  <a:tcPr>
                    <a:solidFill>
                      <a:srgbClr val="D2D2D2"/>
                    </a:solidFill>
                  </a:tcPr>
                </a:tc>
                <a:tc>
                  <a:txBody>
                    <a:bodyPr/>
                    <a:lstStyle/>
                    <a:p>
                      <a:pPr>
                        <a:defRPr sz="2000">
                          <a:solidFill>
                            <a:srgbClr val="000000"/>
                          </a:solidFill>
                          <a:latin typeface="Comic Sans MS"/>
                        </a:defRPr>
                      </a:pPr>
                      <a:r>
                        <a:rPr>
                          <a:latin typeface="Noto Sans Batak" panose="020B0502040504020204" pitchFamily="34" charset="0"/>
                        </a:rPr>
                        <a:t>Supervised learning is a</a:t>
                      </a:r>
                    </a:p>
                    <a:p>
                      <a:pPr>
                        <a:defRPr sz="2000">
                          <a:solidFill>
                            <a:srgbClr val="000000"/>
                          </a:solidFill>
                          <a:latin typeface="Comic Sans MS"/>
                        </a:defRPr>
                      </a:pPr>
                      <a:r>
                        <a:rPr>
                          <a:latin typeface="Noto Sans Batak" panose="020B0502040504020204" pitchFamily="34" charset="0"/>
                        </a:rPr>
                        <a:t>simpler method.</a:t>
                      </a:r>
                    </a:p>
                  </a:txBody>
                  <a:tcPr>
                    <a:solidFill>
                      <a:srgbClr val="AA8C46"/>
                    </a:solidFill>
                  </a:tcPr>
                </a:tc>
                <a:tc>
                  <a:txBody>
                    <a:bodyPr/>
                    <a:lstStyle/>
                    <a:p>
                      <a:pPr>
                        <a:defRPr sz="2000">
                          <a:solidFill>
                            <a:srgbClr val="000000"/>
                          </a:solidFill>
                          <a:latin typeface="Comic Sans MS"/>
                        </a:defRPr>
                      </a:pPr>
                      <a:r>
                        <a:rPr>
                          <a:latin typeface="Noto Sans Batak" panose="020B0502040504020204" pitchFamily="34" charset="0"/>
                        </a:rPr>
                        <a:t>Unsupervised learning is</a:t>
                      </a:r>
                    </a:p>
                    <a:p>
                      <a:pPr>
                        <a:defRPr sz="2000">
                          <a:solidFill>
                            <a:srgbClr val="000000"/>
                          </a:solidFill>
                          <a:latin typeface="Comic Sans MS"/>
                        </a:defRPr>
                      </a:pPr>
                      <a:r>
                        <a:rPr>
                          <a:latin typeface="Noto Sans Batak" panose="020B0502040504020204" pitchFamily="34" charset="0"/>
                        </a:rPr>
                        <a:t>computationally</a:t>
                      </a:r>
                    </a:p>
                    <a:p>
                      <a:pPr>
                        <a:defRPr sz="2000">
                          <a:solidFill>
                            <a:srgbClr val="000000"/>
                          </a:solidFill>
                          <a:latin typeface="Comic Sans MS"/>
                        </a:defRPr>
                      </a:pPr>
                      <a:r>
                        <a:rPr>
                          <a:latin typeface="Noto Sans Batak" panose="020B0502040504020204" pitchFamily="34" charset="0"/>
                        </a:rPr>
                        <a:t>complex</a:t>
                      </a:r>
                    </a:p>
                  </a:txBody>
                  <a:tcPr>
                    <a:solidFill>
                      <a:srgbClr val="AA8C46"/>
                    </a:solidFill>
                  </a:tcPr>
                </a:tc>
                <a:extLst>
                  <a:ext uri="{0D108BD9-81ED-4DB2-BD59-A6C34878D82A}">
                    <a16:rowId xmlns:a16="http://schemas.microsoft.com/office/drawing/2014/main" val="10002"/>
                  </a:ext>
                </a:extLst>
              </a:tr>
              <a:tr h="1257300">
                <a:tc>
                  <a:txBody>
                    <a:bodyPr/>
                    <a:lstStyle/>
                    <a:p>
                      <a:pPr>
                        <a:defRPr sz="2000">
                          <a:solidFill>
                            <a:srgbClr val="000000"/>
                          </a:solidFill>
                          <a:latin typeface="Comic Sans MS"/>
                        </a:defRPr>
                      </a:pPr>
                      <a:r>
                        <a:rPr>
                          <a:latin typeface="Noto Sans Batak" panose="020B0502040504020204" pitchFamily="34" charset="0"/>
                        </a:rPr>
                        <a:t>Accuracy</a:t>
                      </a:r>
                    </a:p>
                  </a:txBody>
                  <a:tcPr>
                    <a:solidFill>
                      <a:srgbClr val="D2D2D2"/>
                    </a:solidFill>
                  </a:tcPr>
                </a:tc>
                <a:tc>
                  <a:txBody>
                    <a:bodyPr/>
                    <a:lstStyle/>
                    <a:p>
                      <a:pPr>
                        <a:defRPr sz="2000">
                          <a:solidFill>
                            <a:srgbClr val="000000"/>
                          </a:solidFill>
                          <a:latin typeface="Comic Sans MS"/>
                        </a:defRPr>
                      </a:pPr>
                      <a:r>
                        <a:rPr>
                          <a:latin typeface="Noto Sans Batak" panose="020B0502040504020204" pitchFamily="34" charset="0"/>
                        </a:rPr>
                        <a:t>Highly accurate</a:t>
                      </a:r>
                    </a:p>
                    <a:p>
                      <a:pPr>
                        <a:defRPr sz="2000">
                          <a:solidFill>
                            <a:srgbClr val="000000"/>
                          </a:solidFill>
                          <a:latin typeface="Comic Sans MS"/>
                        </a:defRPr>
                      </a:pPr>
                      <a:r>
                        <a:rPr>
                          <a:latin typeface="Noto Sans Batak" panose="020B0502040504020204" pitchFamily="34" charset="0"/>
                        </a:rPr>
                        <a:t>and trustworthy</a:t>
                      </a:r>
                    </a:p>
                    <a:p>
                      <a:pPr>
                        <a:defRPr sz="2000">
                          <a:solidFill>
                            <a:srgbClr val="000000"/>
                          </a:solidFill>
                          <a:latin typeface="Comic Sans MS"/>
                        </a:defRPr>
                      </a:pPr>
                      <a:r>
                        <a:rPr>
                          <a:latin typeface="Noto Sans Batak" panose="020B0502040504020204" pitchFamily="34" charset="0"/>
                        </a:rPr>
                        <a:t>method.</a:t>
                      </a:r>
                    </a:p>
                  </a:txBody>
                  <a:tcPr>
                    <a:solidFill>
                      <a:srgbClr val="AA8C46"/>
                    </a:solidFill>
                  </a:tcPr>
                </a:tc>
                <a:tc>
                  <a:txBody>
                    <a:bodyPr/>
                    <a:lstStyle/>
                    <a:p>
                      <a:pPr>
                        <a:defRPr sz="2000">
                          <a:solidFill>
                            <a:srgbClr val="000000"/>
                          </a:solidFill>
                          <a:latin typeface="Comic Sans MS"/>
                        </a:defRPr>
                      </a:pPr>
                      <a:r>
                        <a:rPr dirty="0">
                          <a:latin typeface="Noto Sans Batak" panose="020B0502040504020204" pitchFamily="34" charset="0"/>
                        </a:rPr>
                        <a:t>Less accurate</a:t>
                      </a:r>
                    </a:p>
                    <a:p>
                      <a:pPr>
                        <a:defRPr sz="2000">
                          <a:solidFill>
                            <a:srgbClr val="000000"/>
                          </a:solidFill>
                          <a:latin typeface="Comic Sans MS"/>
                        </a:defRPr>
                      </a:pPr>
                      <a:r>
                        <a:rPr dirty="0">
                          <a:latin typeface="Noto Sans Batak" panose="020B0502040504020204" pitchFamily="34" charset="0"/>
                        </a:rPr>
                        <a:t>and trustworthy</a:t>
                      </a:r>
                    </a:p>
                    <a:p>
                      <a:pPr>
                        <a:defRPr sz="2000">
                          <a:solidFill>
                            <a:srgbClr val="000000"/>
                          </a:solidFill>
                          <a:latin typeface="Comic Sans MS"/>
                        </a:defRPr>
                      </a:pPr>
                      <a:r>
                        <a:rPr dirty="0">
                          <a:latin typeface="Noto Sans Batak" panose="020B0502040504020204" pitchFamily="34" charset="0"/>
                        </a:rPr>
                        <a:t>method.</a:t>
                      </a:r>
                    </a:p>
                  </a:txBody>
                  <a:tcPr>
                    <a:solidFill>
                      <a:srgbClr val="AA8C46"/>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5" name="TextBox 4"/>
          <p:cNvSpPr txBox="1"/>
          <p:nvPr/>
        </p:nvSpPr>
        <p:spPr>
          <a:xfrm>
            <a:off x="365760" y="91440"/>
            <a:ext cx="3046027"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Machine Learning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1188720" y="1463040"/>
            <a:ext cx="9784080" cy="3931920"/>
          </a:xfrm>
          <a:prstGeom prst="rect">
            <a:avLst/>
          </a:prstGeom>
          <a:solidFill>
            <a:srgbClr val="2B3B4A"/>
          </a:solidFill>
          <a:ln w="38100">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TextBox 3"/>
          <p:cNvSpPr txBox="1"/>
          <p:nvPr/>
        </p:nvSpPr>
        <p:spPr>
          <a:xfrm>
            <a:off x="1554480" y="1828800"/>
            <a:ext cx="7508240" cy="3477875"/>
          </a:xfrm>
          <a:prstGeom prst="rect">
            <a:avLst/>
          </a:prstGeom>
          <a:noFill/>
        </p:spPr>
        <p:txBody>
          <a:bodyPr wrap="square">
            <a:spAutoFit/>
          </a:bodyPr>
          <a:lstStyle/>
          <a:p>
            <a:pPr algn="l">
              <a:spcAft>
                <a:spcPts val="600"/>
              </a:spcAft>
            </a:pPr>
            <a:r>
              <a:rPr sz="4400" b="0" dirty="0">
                <a:solidFill>
                  <a:schemeClr val="accent4">
                    <a:lumMod val="60000"/>
                    <a:lumOff val="40000"/>
                  </a:schemeClr>
                </a:solidFill>
                <a:latin typeface="Noto Sans Batak" panose="020B0502040504020204" pitchFamily="34" charset="0"/>
              </a:rPr>
              <a:t>Machine learning is a field of</a:t>
            </a:r>
            <a:r>
              <a:rPr lang="es-419" sz="4400" dirty="0">
                <a:solidFill>
                  <a:schemeClr val="accent4">
                    <a:lumMod val="60000"/>
                    <a:lumOff val="40000"/>
                  </a:schemeClr>
                </a:solidFill>
                <a:latin typeface="Noto Sans Batak" panose="020B0502040504020204" pitchFamily="34" charset="0"/>
              </a:rPr>
              <a:t> s</a:t>
            </a:r>
            <a:r>
              <a:rPr sz="4400" b="0" dirty="0" err="1">
                <a:solidFill>
                  <a:schemeClr val="accent4">
                    <a:lumMod val="60000"/>
                    <a:lumOff val="40000"/>
                  </a:schemeClr>
                </a:solidFill>
                <a:latin typeface="Noto Sans Batak" panose="020B0502040504020204" pitchFamily="34" charset="0"/>
              </a:rPr>
              <a:t>tudy</a:t>
            </a:r>
            <a:r>
              <a:rPr sz="4400" b="0" dirty="0">
                <a:solidFill>
                  <a:schemeClr val="accent4">
                    <a:lumMod val="60000"/>
                    <a:lumOff val="40000"/>
                  </a:schemeClr>
                </a:solidFill>
                <a:latin typeface="Noto Sans Batak" panose="020B0502040504020204" pitchFamily="34" charset="0"/>
              </a:rPr>
              <a:t> that looks at using</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computational algorithms to</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turn empirical data into</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usable models.</a:t>
            </a:r>
          </a:p>
        </p:txBody>
      </p:sp>
      <p:sp>
        <p:nvSpPr>
          <p:cNvPr id="5" name="Rectangle 4"/>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6" name="TextBox 5"/>
          <p:cNvSpPr txBox="1"/>
          <p:nvPr/>
        </p:nvSpPr>
        <p:spPr>
          <a:xfrm>
            <a:off x="365760" y="91440"/>
            <a:ext cx="4860626"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Machine learning is a field of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CF1C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3" name="Rectangle 2"/>
          <p:cNvSpPr/>
          <p:nvPr/>
        </p:nvSpPr>
        <p:spPr>
          <a:xfrm>
            <a:off x="1188720" y="1463040"/>
            <a:ext cx="9784080" cy="3931920"/>
          </a:xfrm>
          <a:prstGeom prst="rect">
            <a:avLst/>
          </a:prstGeom>
          <a:solidFill>
            <a:srgbClr val="2B3B4A"/>
          </a:solidFill>
          <a:ln w="38100">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4" name="TextBox 3"/>
          <p:cNvSpPr txBox="1"/>
          <p:nvPr/>
        </p:nvSpPr>
        <p:spPr>
          <a:xfrm>
            <a:off x="1554480" y="1828800"/>
            <a:ext cx="9022080" cy="3477875"/>
          </a:xfrm>
          <a:prstGeom prst="rect">
            <a:avLst/>
          </a:prstGeom>
          <a:noFill/>
        </p:spPr>
        <p:txBody>
          <a:bodyPr wrap="square">
            <a:spAutoFit/>
          </a:bodyPr>
          <a:lstStyle/>
          <a:p>
            <a:pPr algn="l">
              <a:spcAft>
                <a:spcPts val="600"/>
              </a:spcAft>
            </a:pPr>
            <a:r>
              <a:rPr sz="4400" b="0" dirty="0">
                <a:solidFill>
                  <a:schemeClr val="accent4">
                    <a:lumMod val="60000"/>
                    <a:lumOff val="40000"/>
                  </a:schemeClr>
                </a:solidFill>
                <a:latin typeface="Noto Sans Batak" panose="020B0502040504020204" pitchFamily="34" charset="0"/>
              </a:rPr>
              <a:t>Machine learning is a field which</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focuses on the use of data and</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algorithms to imitate the way</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that humans learn, gradually</a:t>
            </a:r>
            <a:r>
              <a:rPr lang="es-419" sz="4400" b="0" dirty="0">
                <a:solidFill>
                  <a:schemeClr val="accent4">
                    <a:lumMod val="60000"/>
                    <a:lumOff val="40000"/>
                  </a:schemeClr>
                </a:solidFill>
                <a:latin typeface="Noto Sans Batak" panose="020B0502040504020204" pitchFamily="34" charset="0"/>
              </a:rPr>
              <a:t> </a:t>
            </a:r>
            <a:r>
              <a:rPr sz="4400" b="0" dirty="0">
                <a:solidFill>
                  <a:schemeClr val="accent4">
                    <a:lumMod val="60000"/>
                    <a:lumOff val="40000"/>
                  </a:schemeClr>
                </a:solidFill>
                <a:latin typeface="Noto Sans Batak" panose="020B0502040504020204" pitchFamily="34" charset="0"/>
              </a:rPr>
              <a:t>improving its accuracy.</a:t>
            </a:r>
          </a:p>
        </p:txBody>
      </p:sp>
      <p:sp>
        <p:nvSpPr>
          <p:cNvPr id="5" name="Rectangle 4"/>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6" name="TextBox 5"/>
          <p:cNvSpPr txBox="1"/>
          <p:nvPr/>
        </p:nvSpPr>
        <p:spPr>
          <a:xfrm>
            <a:off x="365760" y="91440"/>
            <a:ext cx="5487400"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Machine learning is a field which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¿Qué es Machine Learning?</a:t>
            </a:r>
            <a:endParaRPr lang="en-US" sz="2200" dirty="0">
              <a:latin typeface="Noto Sans Batak" panose="020B0502040504020204" pitchFamily="34" charset="0"/>
            </a:endParaRPr>
          </a:p>
        </p:txBody>
      </p:sp>
      <p:sp>
        <p:nvSpPr>
          <p:cNvPr id="4" name="Shape 2"/>
          <p:cNvSpPr/>
          <p:nvPr/>
        </p:nvSpPr>
        <p:spPr>
          <a:xfrm>
            <a:off x="731520" y="1097280"/>
            <a:ext cx="10789920" cy="2011680"/>
          </a:xfrm>
          <a:prstGeom prst="roundRect">
            <a:avLst/>
          </a:prstGeom>
          <a:solidFill>
            <a:srgbClr val="F3F6FA"/>
          </a:solidFill>
          <a:ln w="12700">
            <a:solidFill>
              <a:srgbClr val="E3E8F0"/>
            </a:solidFill>
            <a:prstDash val="solid"/>
          </a:ln>
        </p:spPr>
        <p:txBody>
          <a:bodyPr/>
          <a:lstStyle/>
          <a:p>
            <a:endParaRPr sz="3600">
              <a:latin typeface="Noto Sans Batak" panose="020B0502040504020204" pitchFamily="34" charset="0"/>
            </a:endParaRPr>
          </a:p>
        </p:txBody>
      </p:sp>
      <p:sp>
        <p:nvSpPr>
          <p:cNvPr id="5" name="Text 3"/>
          <p:cNvSpPr/>
          <p:nvPr/>
        </p:nvSpPr>
        <p:spPr>
          <a:xfrm>
            <a:off x="1097280" y="1325880"/>
            <a:ext cx="10058400" cy="1188720"/>
          </a:xfrm>
          <a:prstGeom prst="rect">
            <a:avLst/>
          </a:prstGeom>
          <a:noFill/>
          <a:ln/>
        </p:spPr>
        <p:txBody>
          <a:bodyPr wrap="square" rtlCol="0" anchor="t"/>
          <a:lstStyle/>
          <a:p>
            <a:pPr marL="0" indent="0">
              <a:spcAft>
                <a:spcPts val="600"/>
              </a:spcAft>
              <a:buNone/>
            </a:pPr>
            <a:r>
              <a:rPr lang="en-US" sz="3600" b="0" dirty="0">
                <a:solidFill>
                  <a:srgbClr val="111111"/>
                </a:solidFill>
                <a:latin typeface="Noto Sans Batak" panose="020B0502040504020204" pitchFamily="34" charset="0"/>
                <a:ea typeface="Calibri" pitchFamily="34" charset="-122"/>
                <a:cs typeface="Calibri" pitchFamily="34" charset="-120"/>
              </a:rPr>
              <a:t>En machine learning, el objetivo es </a:t>
            </a:r>
            <a:r>
              <a:rPr lang="en-US" sz="3600" b="1" dirty="0" err="1">
                <a:solidFill>
                  <a:srgbClr val="111111"/>
                </a:solidFill>
                <a:latin typeface="Noto Sans Batak" panose="020B0502040504020204" pitchFamily="34" charset="0"/>
                <a:ea typeface="Calibri" pitchFamily="34" charset="-122"/>
                <a:cs typeface="Calibri" pitchFamily="34" charset="-120"/>
              </a:rPr>
              <a:t>ajustar</a:t>
            </a:r>
            <a:r>
              <a:rPr lang="en-US" sz="3600" b="1" dirty="0">
                <a:solidFill>
                  <a:srgbClr val="111111"/>
                </a:solidFill>
                <a:latin typeface="Noto Sans Batak" panose="020B0502040504020204" pitchFamily="34" charset="0"/>
                <a:ea typeface="Calibri" pitchFamily="34" charset="-122"/>
                <a:cs typeface="Calibri" pitchFamily="34" charset="-120"/>
              </a:rPr>
              <a:t> </a:t>
            </a:r>
            <a:r>
              <a:rPr lang="en-US" sz="3600" b="1" dirty="0" err="1">
                <a:solidFill>
                  <a:srgbClr val="111111"/>
                </a:solidFill>
                <a:latin typeface="Noto Sans Batak" panose="020B0502040504020204" pitchFamily="34" charset="0"/>
                <a:ea typeface="Calibri" pitchFamily="34" charset="-122"/>
                <a:cs typeface="Calibri" pitchFamily="34" charset="-120"/>
              </a:rPr>
              <a:t>los</a:t>
            </a:r>
            <a:r>
              <a:rPr lang="en-US" sz="3600" b="1" dirty="0">
                <a:solidFill>
                  <a:srgbClr val="111111"/>
                </a:solidFill>
                <a:latin typeface="Noto Sans Batak" panose="020B0502040504020204" pitchFamily="34" charset="0"/>
                <a:ea typeface="Calibri" pitchFamily="34" charset="-122"/>
                <a:cs typeface="Calibri" pitchFamily="34" charset="-120"/>
              </a:rPr>
              <a:t> </a:t>
            </a:r>
            <a:r>
              <a:rPr lang="en-US" sz="3600" b="1" dirty="0" err="1">
                <a:solidFill>
                  <a:srgbClr val="111111"/>
                </a:solidFill>
                <a:latin typeface="Noto Sans Batak" panose="020B0502040504020204" pitchFamily="34" charset="0"/>
                <a:ea typeface="Calibri" pitchFamily="34" charset="-122"/>
                <a:cs typeface="Calibri" pitchFamily="34" charset="-120"/>
              </a:rPr>
              <a:t>parámetros</a:t>
            </a:r>
            <a:r>
              <a:rPr lang="en-US" sz="3600" b="0" dirty="0">
                <a:solidFill>
                  <a:srgbClr val="111111"/>
                </a:solidFill>
                <a:latin typeface="Noto Sans Batak" panose="020B0502040504020204" pitchFamily="34" charset="0"/>
                <a:ea typeface="Calibri" pitchFamily="34" charset="-122"/>
                <a:cs typeface="Calibri" pitchFamily="34" charset="-120"/>
              </a:rPr>
              <a:t> de una función/modelo para que sus salidas sean cada vez más precisas usando datos.</a:t>
            </a:r>
            <a:endParaRPr lang="en-US" sz="3600" dirty="0">
              <a:latin typeface="Noto Sans Batak" panose="020B0502040504020204" pitchFamily="34" charset="0"/>
            </a:endParaRPr>
          </a:p>
        </p:txBody>
      </p:sp>
      <p:sp>
        <p:nvSpPr>
          <p:cNvPr id="6" name="Text 4"/>
          <p:cNvSpPr/>
          <p:nvPr/>
        </p:nvSpPr>
        <p:spPr>
          <a:xfrm>
            <a:off x="1097280" y="3337560"/>
            <a:ext cx="10058400" cy="2926080"/>
          </a:xfrm>
          <a:prstGeom prst="rect">
            <a:avLst/>
          </a:prstGeom>
          <a:noFill/>
          <a:ln/>
        </p:spPr>
        <p:txBody>
          <a:bodyPr wrap="square" rtlCol="0" anchor="t"/>
          <a:lstStyle/>
          <a:p>
            <a:pPr marL="228600" indent="-228600">
              <a:lnSpc>
                <a:spcPct val="120000"/>
              </a:lnSpc>
              <a:spcAft>
                <a:spcPts val="600"/>
              </a:spcAft>
              <a:buSzPct val="100000"/>
              <a:buChar char="•"/>
            </a:pPr>
            <a:r>
              <a:rPr lang="en-US" sz="2600" b="0" dirty="0">
                <a:solidFill>
                  <a:srgbClr val="111111"/>
                </a:solidFill>
                <a:latin typeface="Noto Sans Batak" panose="020B0502040504020204" pitchFamily="34" charset="0"/>
                <a:ea typeface="Calibri" pitchFamily="34" charset="-122"/>
                <a:cs typeface="Calibri" pitchFamily="34" charset="-120"/>
              </a:rPr>
              <a:t>Aprende patrones y relaciones a partir de ejemplos (datos).</a:t>
            </a:r>
            <a:endParaRPr lang="en-US" sz="1800" dirty="0">
              <a:latin typeface="Noto Sans Batak" panose="020B0502040504020204" pitchFamily="34" charset="0"/>
            </a:endParaRPr>
          </a:p>
          <a:p>
            <a:pPr marL="228600" indent="-228600">
              <a:lnSpc>
                <a:spcPct val="120000"/>
              </a:lnSpc>
              <a:spcAft>
                <a:spcPts val="600"/>
              </a:spcAft>
              <a:buSzPct val="100000"/>
              <a:buChar char="•"/>
            </a:pPr>
            <a:r>
              <a:rPr lang="en-US" sz="2600" b="0" dirty="0" err="1">
                <a:solidFill>
                  <a:srgbClr val="111111"/>
                </a:solidFill>
                <a:latin typeface="Noto Sans Batak" panose="020B0502040504020204" pitchFamily="34" charset="0"/>
                <a:ea typeface="Calibri" pitchFamily="34" charset="-122"/>
                <a:cs typeface="Calibri" pitchFamily="34" charset="-120"/>
              </a:rPr>
              <a:t>Busca</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1" dirty="0" err="1">
                <a:solidFill>
                  <a:srgbClr val="111111"/>
                </a:solidFill>
                <a:latin typeface="Noto Sans Batak" panose="020B0502040504020204" pitchFamily="34" charset="0"/>
                <a:ea typeface="Calibri" pitchFamily="34" charset="-122"/>
                <a:cs typeface="Calibri" pitchFamily="34" charset="-120"/>
              </a:rPr>
              <a:t>generalizar</a:t>
            </a:r>
            <a:r>
              <a:rPr lang="en-US" sz="2600" b="0" dirty="0">
                <a:solidFill>
                  <a:srgbClr val="111111"/>
                </a:solidFill>
                <a:latin typeface="Noto Sans Batak" panose="020B0502040504020204" pitchFamily="34" charset="0"/>
                <a:ea typeface="Calibri" pitchFamily="34" charset="-122"/>
                <a:cs typeface="Calibri" pitchFamily="34" charset="-120"/>
              </a:rPr>
              <a:t>: funcionar bien en datos nuevos, no solo en los de entrenamiento.</a:t>
            </a:r>
            <a:endParaRPr lang="en-US" sz="1800" dirty="0">
              <a:latin typeface="Noto Sans Batak" panose="020B0502040504020204" pitchFamily="34" charset="0"/>
            </a:endParaRPr>
          </a:p>
          <a:p>
            <a:pPr marL="228600" indent="-228600">
              <a:lnSpc>
                <a:spcPct val="120000"/>
              </a:lnSpc>
              <a:spcAft>
                <a:spcPts val="600"/>
              </a:spcAft>
              <a:buSzPct val="100000"/>
              <a:buChar char="•"/>
            </a:pPr>
            <a:r>
              <a:rPr lang="en-US" sz="2600" b="0" dirty="0">
                <a:solidFill>
                  <a:srgbClr val="111111"/>
                </a:solidFill>
                <a:latin typeface="Noto Sans Batak" panose="020B0502040504020204" pitchFamily="34" charset="0"/>
                <a:ea typeface="Calibri" pitchFamily="34" charset="-122"/>
                <a:cs typeface="Calibri" pitchFamily="34" charset="-120"/>
              </a:rPr>
              <a:t>Se entrena minimizando </a:t>
            </a:r>
            <a:r>
              <a:rPr lang="en-US" sz="2600" b="0" dirty="0" err="1">
                <a:solidFill>
                  <a:srgbClr val="111111"/>
                </a:solidFill>
                <a:latin typeface="Noto Sans Batak" panose="020B0502040504020204" pitchFamily="34" charset="0"/>
                <a:ea typeface="Calibri" pitchFamily="34" charset="-122"/>
                <a:cs typeface="Calibri" pitchFamily="34" charset="-120"/>
              </a:rPr>
              <a:t>una</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1" dirty="0" err="1">
                <a:solidFill>
                  <a:srgbClr val="111111"/>
                </a:solidFill>
                <a:latin typeface="Noto Sans Batak" panose="020B0502040504020204" pitchFamily="34" charset="0"/>
                <a:ea typeface="Calibri" pitchFamily="34" charset="-122"/>
                <a:cs typeface="Calibri" pitchFamily="34" charset="-120"/>
              </a:rPr>
              <a:t>función</a:t>
            </a:r>
            <a:r>
              <a:rPr lang="en-US" sz="2600" b="1" dirty="0">
                <a:solidFill>
                  <a:srgbClr val="111111"/>
                </a:solidFill>
                <a:latin typeface="Noto Sans Batak" panose="020B0502040504020204" pitchFamily="34" charset="0"/>
                <a:ea typeface="Calibri" pitchFamily="34" charset="-122"/>
                <a:cs typeface="Calibri" pitchFamily="34" charset="-120"/>
              </a:rPr>
              <a:t> de </a:t>
            </a:r>
            <a:r>
              <a:rPr lang="en-US" sz="2600" b="1" dirty="0" err="1">
                <a:solidFill>
                  <a:srgbClr val="111111"/>
                </a:solidFill>
                <a:latin typeface="Noto Sans Batak" panose="020B0502040504020204" pitchFamily="34" charset="0"/>
                <a:ea typeface="Calibri" pitchFamily="34" charset="-122"/>
                <a:cs typeface="Calibri" pitchFamily="34" charset="-120"/>
              </a:rPr>
              <a:t>pérdida</a:t>
            </a:r>
            <a:r>
              <a:rPr lang="en-US" sz="2600" b="0" dirty="0">
                <a:solidFill>
                  <a:srgbClr val="111111"/>
                </a:solidFill>
                <a:latin typeface="Noto Sans Batak" panose="020B0502040504020204" pitchFamily="34" charset="0"/>
                <a:ea typeface="Calibri" pitchFamily="34" charset="-122"/>
                <a:cs typeface="Calibri" pitchFamily="34" charset="-120"/>
              </a:rPr>
              <a:t> que mide el error frente a una referencia (ground truth) cuando existe.</a:t>
            </a:r>
            <a:endParaRPr lang="en-US" sz="1800" dirty="0">
              <a:latin typeface="Noto Sans Batak" panose="020B0502040504020204" pitchFamily="34" charset="0"/>
            </a:endParaRPr>
          </a:p>
        </p:txBody>
      </p:sp>
      <p:sp>
        <p:nvSpPr>
          <p:cNvPr id="7" name="Shape 5"/>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8" name="Text 6"/>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9" name="Rectangle 8"/>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0" name="TextBox 9"/>
          <p:cNvSpPr txBox="1"/>
          <p:nvPr/>
        </p:nvSpPr>
        <p:spPr>
          <a:xfrm>
            <a:off x="365760" y="91440"/>
            <a:ext cx="4616970"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¿Qué es Machine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cs typeface="Muna" pitchFamily="2" charset="-78"/>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¿Cómo aprende un modelo?</a:t>
            </a:r>
            <a:endParaRPr lang="en-US" sz="2200" dirty="0">
              <a:latin typeface="Noto Sans Batak" panose="020B0502040504020204" pitchFamily="34" charset="0"/>
              <a:cs typeface="Muna" pitchFamily="2" charset="-78"/>
            </a:endParaRPr>
          </a:p>
        </p:txBody>
      </p:sp>
      <p:sp>
        <p:nvSpPr>
          <p:cNvPr id="4" name="Shape 2"/>
          <p:cNvSpPr/>
          <p:nvPr/>
        </p:nvSpPr>
        <p:spPr>
          <a:xfrm>
            <a:off x="731520" y="1005840"/>
            <a:ext cx="5623560" cy="2871216"/>
          </a:xfrm>
          <a:prstGeom prst="roundRect">
            <a:avLst/>
          </a:prstGeom>
          <a:solidFill>
            <a:srgbClr val="FFFFFF"/>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cs typeface="Muna" pitchFamily="2" charset="-78"/>
            </a:endParaRPr>
          </a:p>
        </p:txBody>
      </p:sp>
      <p:sp>
        <p:nvSpPr>
          <p:cNvPr id="5" name="Text 3"/>
          <p:cNvSpPr/>
          <p:nvPr/>
        </p:nvSpPr>
        <p:spPr>
          <a:xfrm>
            <a:off x="1051560" y="1207008"/>
            <a:ext cx="5029200" cy="365760"/>
          </a:xfrm>
          <a:prstGeom prst="rect">
            <a:avLst/>
          </a:prstGeom>
          <a:noFill/>
          <a:ln/>
        </p:spPr>
        <p:txBody>
          <a:bodyPr wrap="square" rtlCol="0" anchor="ctr"/>
          <a:lstStyle/>
          <a:p>
            <a:pPr marL="0" indent="0">
              <a:spcAft>
                <a:spcPts val="600"/>
              </a:spcAft>
              <a:buNone/>
            </a:pPr>
            <a:r>
              <a:rPr lang="en-US" sz="2200" b="0" u="sng" dirty="0">
                <a:solidFill>
                  <a:srgbClr val="111111"/>
                </a:solidFill>
                <a:latin typeface="Noto Sans Batak" panose="020B0502040504020204" pitchFamily="34" charset="0"/>
                <a:ea typeface="Calibri" pitchFamily="34" charset="-122"/>
                <a:cs typeface="Muna" pitchFamily="2" charset="-78"/>
              </a:rPr>
              <a:t>Ejemplo de función con parámetros</a:t>
            </a:r>
            <a:endParaRPr lang="en-US" sz="1600" u="sng" dirty="0">
              <a:latin typeface="Noto Sans Batak" panose="020B0502040504020204" pitchFamily="34" charset="0"/>
              <a:cs typeface="Muna" pitchFamily="2" charset="-78"/>
            </a:endParaRPr>
          </a:p>
        </p:txBody>
      </p:sp>
      <p:sp>
        <p:nvSpPr>
          <p:cNvPr id="6" name="Text 4"/>
          <p:cNvSpPr/>
          <p:nvPr/>
        </p:nvSpPr>
        <p:spPr>
          <a:xfrm>
            <a:off x="1051560" y="1645920"/>
            <a:ext cx="5212080" cy="1554480"/>
          </a:xfrm>
          <a:prstGeom prst="rect">
            <a:avLst/>
          </a:prstGeom>
          <a:noFill/>
          <a:ln/>
        </p:spPr>
        <p:txBody>
          <a:bodyPr wrap="square" rtlCol="0" anchor="t"/>
          <a:lstStyle/>
          <a:p>
            <a:pPr marL="0" indent="0">
              <a:lnSpc>
                <a:spcPct val="115000"/>
              </a:lnSpc>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Precio = (A · m²) + (B · #habitaciones) </a:t>
            </a:r>
          </a:p>
          <a:p>
            <a:pPr marL="0" indent="0">
              <a:lnSpc>
                <a:spcPct val="115000"/>
              </a:lnSpc>
              <a:spcAft>
                <a:spcPts val="600"/>
              </a:spcAft>
              <a:buNone/>
            </a:pPr>
            <a:r>
              <a:rPr lang="en-US" sz="2200" dirty="0">
                <a:solidFill>
                  <a:srgbClr val="111111"/>
                </a:solidFill>
                <a:latin typeface="Noto Sans Batak" panose="020B0502040504020204" pitchFamily="34" charset="0"/>
                <a:ea typeface="Calibri" pitchFamily="34" charset="-122"/>
                <a:cs typeface="Muna" pitchFamily="2" charset="-78"/>
              </a:rPr>
              <a:t>		</a:t>
            </a:r>
            <a:r>
              <a:rPr lang="en-US" sz="2200" b="0" dirty="0">
                <a:solidFill>
                  <a:srgbClr val="111111"/>
                </a:solidFill>
                <a:latin typeface="Noto Sans Batak" panose="020B0502040504020204" pitchFamily="34" charset="0"/>
                <a:ea typeface="Calibri" pitchFamily="34" charset="-122"/>
                <a:cs typeface="Muna" pitchFamily="2" charset="-78"/>
              </a:rPr>
              <a:t>− (C · edad) + base</a:t>
            </a:r>
            <a:endParaRPr lang="en-US" sz="1600" dirty="0">
              <a:latin typeface="Noto Sans Batak" panose="020B0502040504020204" pitchFamily="34" charset="0"/>
              <a:cs typeface="Muna" pitchFamily="2" charset="-78"/>
            </a:endParaRPr>
          </a:p>
          <a:p>
            <a:pPr marL="0" indent="0">
              <a:lnSpc>
                <a:spcPct val="115000"/>
              </a:lnSpc>
              <a:spcAft>
                <a:spcPts val="600"/>
              </a:spcAft>
              <a:buNone/>
              <a:defRPr sz="2200" b="0">
                <a:solidFill>
                  <a:srgbClr val="111111"/>
                </a:solidFill>
                <a:latin typeface="Comic Sans MS"/>
              </a:defRPr>
            </a:pPr>
            <a:endParaRPr lang="en-US" sz="1600" dirty="0">
              <a:latin typeface="Noto Sans Batak" panose="020B0502040504020204" pitchFamily="34" charset="0"/>
              <a:cs typeface="Muna" pitchFamily="2" charset="-78"/>
            </a:endParaRPr>
          </a:p>
          <a:p>
            <a:pPr marL="0" indent="0">
              <a:lnSpc>
                <a:spcPct val="115000"/>
              </a:lnSpc>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A, B y C son </a:t>
            </a:r>
            <a:r>
              <a:rPr lang="en-US" sz="2200" b="1" dirty="0" err="1">
                <a:solidFill>
                  <a:srgbClr val="111111"/>
                </a:solidFill>
                <a:latin typeface="Noto Sans Batak" panose="020B0502040504020204" pitchFamily="34" charset="0"/>
                <a:ea typeface="Calibri" pitchFamily="34" charset="-122"/>
                <a:cs typeface="Muna" pitchFamily="2" charset="-78"/>
              </a:rPr>
              <a:t>parámetros</a:t>
            </a:r>
            <a:r>
              <a:rPr lang="en-US" sz="2200" b="0" dirty="0">
                <a:solidFill>
                  <a:srgbClr val="111111"/>
                </a:solidFill>
                <a:latin typeface="Noto Sans Batak" panose="020B0502040504020204" pitchFamily="34" charset="0"/>
                <a:ea typeface="Calibri" pitchFamily="34" charset="-122"/>
                <a:cs typeface="Muna" pitchFamily="2" charset="-78"/>
              </a:rPr>
              <a:t>: el entrenamiento busca sus valores óptimos.</a:t>
            </a:r>
            <a:endParaRPr lang="en-US" sz="1600" dirty="0">
              <a:latin typeface="Noto Sans Batak" panose="020B0502040504020204" pitchFamily="34" charset="0"/>
              <a:cs typeface="Muna" pitchFamily="2" charset="-78"/>
            </a:endParaRPr>
          </a:p>
        </p:txBody>
      </p:sp>
      <p:sp>
        <p:nvSpPr>
          <p:cNvPr id="7" name="Text 5"/>
          <p:cNvSpPr/>
          <p:nvPr/>
        </p:nvSpPr>
        <p:spPr>
          <a:xfrm>
            <a:off x="6629400" y="1097280"/>
            <a:ext cx="4846320"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Ciclo de aprendizaje (alto nivel)</a:t>
            </a:r>
            <a:endParaRPr lang="en-US" sz="1800" dirty="0">
              <a:latin typeface="Noto Sans Batak" panose="020B0502040504020204" pitchFamily="34" charset="0"/>
              <a:cs typeface="Muna" pitchFamily="2" charset="-78"/>
            </a:endParaRPr>
          </a:p>
        </p:txBody>
      </p:sp>
      <p:sp>
        <p:nvSpPr>
          <p:cNvPr id="8" name="Shape 6"/>
          <p:cNvSpPr/>
          <p:nvPr/>
        </p:nvSpPr>
        <p:spPr>
          <a:xfrm>
            <a:off x="6629400" y="1600200"/>
            <a:ext cx="4800600" cy="685800"/>
          </a:xfrm>
          <a:prstGeom prst="roundRect">
            <a:avLst/>
          </a:prstGeom>
          <a:solidFill>
            <a:srgbClr val="F3F6FA"/>
          </a:solidFill>
          <a:ln w="25400">
            <a:solidFill>
              <a:srgbClr val="1E5AA8"/>
            </a:solidFill>
            <a:prstDash val="solid"/>
          </a:ln>
        </p:spPr>
        <p:txBody>
          <a:bodyPr/>
          <a:lstStyle/>
          <a:p>
            <a:endParaRPr>
              <a:latin typeface="Noto Sans Batak" panose="020B0502040504020204" pitchFamily="34" charset="0"/>
              <a:cs typeface="Muna" pitchFamily="2" charset="-78"/>
            </a:endParaRPr>
          </a:p>
        </p:txBody>
      </p:sp>
      <p:sp>
        <p:nvSpPr>
          <p:cNvPr id="9" name="Text 7"/>
          <p:cNvSpPr/>
          <p:nvPr/>
        </p:nvSpPr>
        <p:spPr>
          <a:xfrm>
            <a:off x="6812280" y="1783080"/>
            <a:ext cx="4480560" cy="32004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Datos (features)</a:t>
            </a:r>
            <a:endParaRPr lang="en-US" sz="1600" dirty="0">
              <a:latin typeface="Noto Sans Batak" panose="020B0502040504020204" pitchFamily="34" charset="0"/>
              <a:cs typeface="Muna" pitchFamily="2" charset="-78"/>
            </a:endParaRPr>
          </a:p>
        </p:txBody>
      </p:sp>
      <p:sp>
        <p:nvSpPr>
          <p:cNvPr id="10" name="Shape 8"/>
          <p:cNvSpPr/>
          <p:nvPr/>
        </p:nvSpPr>
        <p:spPr>
          <a:xfrm>
            <a:off x="8887968" y="2304288"/>
            <a:ext cx="420624" cy="146304"/>
          </a:xfrm>
          <a:prstGeom prst="downArrow">
            <a:avLst/>
          </a:prstGeom>
          <a:solidFill>
            <a:srgbClr val="94A3B8">
              <a:alpha val="80000"/>
            </a:srgbClr>
          </a:solidFill>
          <a:ln w="12700">
            <a:solidFill>
              <a:srgbClr val="94A3B8">
                <a:alpha val="80000"/>
              </a:srgbClr>
            </a:solidFill>
            <a:prstDash val="solid"/>
          </a:ln>
        </p:spPr>
        <p:txBody>
          <a:bodyPr/>
          <a:lstStyle/>
          <a:p>
            <a:endParaRPr>
              <a:latin typeface="Noto Sans Batak" panose="020B0502040504020204" pitchFamily="34" charset="0"/>
              <a:cs typeface="Muna" pitchFamily="2" charset="-78"/>
            </a:endParaRPr>
          </a:p>
        </p:txBody>
      </p:sp>
      <p:sp>
        <p:nvSpPr>
          <p:cNvPr id="11" name="Shape 9"/>
          <p:cNvSpPr/>
          <p:nvPr/>
        </p:nvSpPr>
        <p:spPr>
          <a:xfrm>
            <a:off x="6629400" y="2468880"/>
            <a:ext cx="4800600" cy="685800"/>
          </a:xfrm>
          <a:prstGeom prst="roundRect">
            <a:avLst/>
          </a:prstGeom>
          <a:solidFill>
            <a:srgbClr val="F3F6FA"/>
          </a:solidFill>
          <a:ln w="25400">
            <a:solidFill>
              <a:srgbClr val="19B4B4"/>
            </a:solidFill>
            <a:prstDash val="solid"/>
          </a:ln>
        </p:spPr>
        <p:txBody>
          <a:bodyPr/>
          <a:lstStyle/>
          <a:p>
            <a:endParaRPr>
              <a:latin typeface="Noto Sans Batak" panose="020B0502040504020204" pitchFamily="34" charset="0"/>
              <a:cs typeface="Muna" pitchFamily="2" charset="-78"/>
            </a:endParaRPr>
          </a:p>
        </p:txBody>
      </p:sp>
      <p:sp>
        <p:nvSpPr>
          <p:cNvPr id="12" name="Text 10"/>
          <p:cNvSpPr/>
          <p:nvPr/>
        </p:nvSpPr>
        <p:spPr>
          <a:xfrm>
            <a:off x="6812280" y="2651760"/>
            <a:ext cx="4480560" cy="32004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Modelo</a:t>
            </a:r>
            <a:endParaRPr lang="en-US" sz="1600" dirty="0">
              <a:latin typeface="Noto Sans Batak" panose="020B0502040504020204" pitchFamily="34" charset="0"/>
              <a:cs typeface="Muna" pitchFamily="2" charset="-78"/>
            </a:endParaRPr>
          </a:p>
        </p:txBody>
      </p:sp>
      <p:sp>
        <p:nvSpPr>
          <p:cNvPr id="13" name="Shape 11"/>
          <p:cNvSpPr/>
          <p:nvPr/>
        </p:nvSpPr>
        <p:spPr>
          <a:xfrm>
            <a:off x="8887968" y="3172968"/>
            <a:ext cx="420624" cy="146304"/>
          </a:xfrm>
          <a:prstGeom prst="downArrow">
            <a:avLst/>
          </a:prstGeom>
          <a:solidFill>
            <a:srgbClr val="94A3B8">
              <a:alpha val="80000"/>
            </a:srgbClr>
          </a:solidFill>
          <a:ln w="12700">
            <a:solidFill>
              <a:srgbClr val="94A3B8">
                <a:alpha val="80000"/>
              </a:srgbClr>
            </a:solidFill>
            <a:prstDash val="solid"/>
          </a:ln>
        </p:spPr>
        <p:txBody>
          <a:bodyPr/>
          <a:lstStyle/>
          <a:p>
            <a:endParaRPr>
              <a:latin typeface="Noto Sans Batak" panose="020B0502040504020204" pitchFamily="34" charset="0"/>
              <a:cs typeface="Muna" pitchFamily="2" charset="-78"/>
            </a:endParaRPr>
          </a:p>
        </p:txBody>
      </p:sp>
      <p:sp>
        <p:nvSpPr>
          <p:cNvPr id="14" name="Shape 12"/>
          <p:cNvSpPr/>
          <p:nvPr/>
        </p:nvSpPr>
        <p:spPr>
          <a:xfrm>
            <a:off x="6629400" y="3337560"/>
            <a:ext cx="4800600" cy="685800"/>
          </a:xfrm>
          <a:prstGeom prst="roundRect">
            <a:avLst/>
          </a:prstGeom>
          <a:solidFill>
            <a:srgbClr val="F3F6FA"/>
          </a:solidFill>
          <a:ln w="25400">
            <a:solidFill>
              <a:srgbClr val="F59E0B"/>
            </a:solidFill>
            <a:prstDash val="solid"/>
          </a:ln>
        </p:spPr>
        <p:txBody>
          <a:bodyPr/>
          <a:lstStyle/>
          <a:p>
            <a:endParaRPr>
              <a:latin typeface="Noto Sans Batak" panose="020B0502040504020204" pitchFamily="34" charset="0"/>
              <a:cs typeface="Muna" pitchFamily="2" charset="-78"/>
            </a:endParaRPr>
          </a:p>
        </p:txBody>
      </p:sp>
      <p:sp>
        <p:nvSpPr>
          <p:cNvPr id="15" name="Text 13"/>
          <p:cNvSpPr/>
          <p:nvPr/>
        </p:nvSpPr>
        <p:spPr>
          <a:xfrm>
            <a:off x="6812280" y="3520440"/>
            <a:ext cx="4480560" cy="32004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Pérdida (error)</a:t>
            </a:r>
            <a:endParaRPr lang="en-US" sz="1600" dirty="0">
              <a:latin typeface="Noto Sans Batak" panose="020B0502040504020204" pitchFamily="34" charset="0"/>
              <a:cs typeface="Muna" pitchFamily="2" charset="-78"/>
            </a:endParaRPr>
          </a:p>
        </p:txBody>
      </p:sp>
      <p:sp>
        <p:nvSpPr>
          <p:cNvPr id="16" name="Shape 14"/>
          <p:cNvSpPr/>
          <p:nvPr/>
        </p:nvSpPr>
        <p:spPr>
          <a:xfrm>
            <a:off x="8887968" y="4041648"/>
            <a:ext cx="420624" cy="146304"/>
          </a:xfrm>
          <a:prstGeom prst="downArrow">
            <a:avLst/>
          </a:prstGeom>
          <a:solidFill>
            <a:srgbClr val="94A3B8">
              <a:alpha val="80000"/>
            </a:srgbClr>
          </a:solidFill>
          <a:ln w="12700">
            <a:solidFill>
              <a:srgbClr val="94A3B8">
                <a:alpha val="80000"/>
              </a:srgbClr>
            </a:solidFill>
            <a:prstDash val="solid"/>
          </a:ln>
        </p:spPr>
        <p:txBody>
          <a:bodyPr/>
          <a:lstStyle/>
          <a:p>
            <a:endParaRPr>
              <a:latin typeface="Noto Sans Batak" panose="020B0502040504020204" pitchFamily="34" charset="0"/>
              <a:cs typeface="Muna" pitchFamily="2" charset="-78"/>
            </a:endParaRPr>
          </a:p>
        </p:txBody>
      </p:sp>
      <p:sp>
        <p:nvSpPr>
          <p:cNvPr id="17" name="Shape 15"/>
          <p:cNvSpPr/>
          <p:nvPr/>
        </p:nvSpPr>
        <p:spPr>
          <a:xfrm>
            <a:off x="6629400" y="4206240"/>
            <a:ext cx="4800600" cy="685800"/>
          </a:xfrm>
          <a:prstGeom prst="roundRect">
            <a:avLst/>
          </a:prstGeom>
          <a:solidFill>
            <a:srgbClr val="F3F6FA"/>
          </a:solidFill>
          <a:ln w="25400">
            <a:solidFill>
              <a:srgbClr val="7C3AED"/>
            </a:solidFill>
            <a:prstDash val="solid"/>
          </a:ln>
        </p:spPr>
        <p:txBody>
          <a:bodyPr/>
          <a:lstStyle/>
          <a:p>
            <a:endParaRPr>
              <a:latin typeface="Noto Sans Batak" panose="020B0502040504020204" pitchFamily="34" charset="0"/>
              <a:cs typeface="Muna" pitchFamily="2" charset="-78"/>
            </a:endParaRPr>
          </a:p>
        </p:txBody>
      </p:sp>
      <p:sp>
        <p:nvSpPr>
          <p:cNvPr id="18" name="Text 16"/>
          <p:cNvSpPr/>
          <p:nvPr/>
        </p:nvSpPr>
        <p:spPr>
          <a:xfrm>
            <a:off x="6812280" y="4389120"/>
            <a:ext cx="4480560" cy="32004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Optimización</a:t>
            </a:r>
            <a:endParaRPr lang="en-US" sz="1600" dirty="0">
              <a:latin typeface="Noto Sans Batak" panose="020B0502040504020204" pitchFamily="34" charset="0"/>
              <a:cs typeface="Muna" pitchFamily="2" charset="-78"/>
            </a:endParaRPr>
          </a:p>
        </p:txBody>
      </p:sp>
      <p:sp>
        <p:nvSpPr>
          <p:cNvPr id="19" name="Shape 17"/>
          <p:cNvSpPr/>
          <p:nvPr/>
        </p:nvSpPr>
        <p:spPr>
          <a:xfrm>
            <a:off x="8887968" y="4910328"/>
            <a:ext cx="420624" cy="146304"/>
          </a:xfrm>
          <a:prstGeom prst="downArrow">
            <a:avLst/>
          </a:prstGeom>
          <a:solidFill>
            <a:srgbClr val="94A3B8">
              <a:alpha val="80000"/>
            </a:srgbClr>
          </a:solidFill>
          <a:ln w="12700">
            <a:solidFill>
              <a:srgbClr val="94A3B8">
                <a:alpha val="80000"/>
              </a:srgbClr>
            </a:solidFill>
            <a:prstDash val="solid"/>
          </a:ln>
        </p:spPr>
        <p:txBody>
          <a:bodyPr/>
          <a:lstStyle/>
          <a:p>
            <a:endParaRPr>
              <a:latin typeface="Noto Sans Batak" panose="020B0502040504020204" pitchFamily="34" charset="0"/>
              <a:cs typeface="Muna" pitchFamily="2" charset="-78"/>
            </a:endParaRPr>
          </a:p>
        </p:txBody>
      </p:sp>
      <p:sp>
        <p:nvSpPr>
          <p:cNvPr id="20" name="Shape 18"/>
          <p:cNvSpPr/>
          <p:nvPr/>
        </p:nvSpPr>
        <p:spPr>
          <a:xfrm>
            <a:off x="6629400" y="5074920"/>
            <a:ext cx="4800600" cy="685800"/>
          </a:xfrm>
          <a:prstGeom prst="roundRect">
            <a:avLst/>
          </a:prstGeom>
          <a:solidFill>
            <a:srgbClr val="F3F6FA"/>
          </a:solidFill>
          <a:ln w="25400">
            <a:solidFill>
              <a:srgbClr val="22C55E"/>
            </a:solidFill>
            <a:prstDash val="solid"/>
          </a:ln>
        </p:spPr>
        <p:txBody>
          <a:bodyPr/>
          <a:lstStyle/>
          <a:p>
            <a:endParaRPr>
              <a:latin typeface="Noto Sans Batak" panose="020B0502040504020204" pitchFamily="34" charset="0"/>
              <a:cs typeface="Muna" pitchFamily="2" charset="-78"/>
            </a:endParaRPr>
          </a:p>
        </p:txBody>
      </p:sp>
      <p:sp>
        <p:nvSpPr>
          <p:cNvPr id="21" name="Text 19"/>
          <p:cNvSpPr/>
          <p:nvPr/>
        </p:nvSpPr>
        <p:spPr>
          <a:xfrm>
            <a:off x="6812280" y="5257800"/>
            <a:ext cx="4480560" cy="32004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Muna" pitchFamily="2" charset="-78"/>
              </a:rPr>
              <a:t>Predicción</a:t>
            </a:r>
            <a:endParaRPr lang="en-US" sz="1600" dirty="0">
              <a:latin typeface="Noto Sans Batak" panose="020B0502040504020204" pitchFamily="34" charset="0"/>
              <a:cs typeface="Muna" pitchFamily="2" charset="-78"/>
            </a:endParaRPr>
          </a:p>
        </p:txBody>
      </p:sp>
      <p:sp>
        <p:nvSpPr>
          <p:cNvPr id="22" name="Text 20"/>
          <p:cNvSpPr/>
          <p:nvPr/>
        </p:nvSpPr>
        <p:spPr>
          <a:xfrm>
            <a:off x="731520" y="3794760"/>
            <a:ext cx="5623560" cy="457200"/>
          </a:xfrm>
          <a:prstGeom prst="rect">
            <a:avLst/>
          </a:prstGeom>
          <a:noFill/>
          <a:ln/>
        </p:spPr>
        <p:txBody>
          <a:bodyPr wrap="square" rtlCol="0" anchor="ctr"/>
          <a:lstStyle/>
          <a:p>
            <a:pPr marL="0" indent="0">
              <a:spcAft>
                <a:spcPts val="600"/>
              </a:spcAft>
              <a:buNone/>
            </a:pPr>
            <a:endParaRPr lang="en-US" sz="2200" b="1" i="1" dirty="0">
              <a:solidFill>
                <a:srgbClr val="111111"/>
              </a:solidFill>
              <a:latin typeface="Noto Sans Batak" panose="020B0502040504020204" pitchFamily="34" charset="0"/>
              <a:ea typeface="Calibri" pitchFamily="34" charset="-122"/>
              <a:cs typeface="Muna" pitchFamily="2" charset="-78"/>
            </a:endParaRPr>
          </a:p>
          <a:p>
            <a:pPr marL="0" indent="0">
              <a:spcAft>
                <a:spcPts val="600"/>
              </a:spcAft>
              <a:buNone/>
            </a:pPr>
            <a:endParaRPr lang="en-US" sz="2200" b="1" i="1" dirty="0">
              <a:solidFill>
                <a:srgbClr val="111111"/>
              </a:solidFill>
              <a:latin typeface="Noto Sans Batak" panose="020B0502040504020204" pitchFamily="34" charset="0"/>
              <a:ea typeface="Calibri" pitchFamily="34" charset="-122"/>
              <a:cs typeface="Muna" pitchFamily="2" charset="-78"/>
            </a:endParaRPr>
          </a:p>
          <a:p>
            <a:pPr marL="0" indent="0">
              <a:spcAft>
                <a:spcPts val="600"/>
              </a:spcAft>
              <a:buNone/>
            </a:pPr>
            <a:endParaRPr lang="en-US" sz="2200" b="1" i="1" dirty="0">
              <a:solidFill>
                <a:srgbClr val="111111"/>
              </a:solidFill>
              <a:latin typeface="Noto Sans Batak" panose="020B0502040504020204" pitchFamily="34" charset="0"/>
              <a:ea typeface="Calibri" pitchFamily="34" charset="-122"/>
              <a:cs typeface="Muna" pitchFamily="2" charset="-78"/>
            </a:endParaRPr>
          </a:p>
          <a:p>
            <a:pPr marL="0" indent="0">
              <a:spcAft>
                <a:spcPts val="600"/>
              </a:spcAft>
              <a:buNone/>
            </a:pPr>
            <a:endParaRPr lang="en-US" sz="2200" b="1" i="1" dirty="0">
              <a:solidFill>
                <a:srgbClr val="111111"/>
              </a:solidFill>
              <a:latin typeface="Noto Sans Batak" panose="020B0502040504020204" pitchFamily="34" charset="0"/>
              <a:ea typeface="Calibri" pitchFamily="34" charset="-122"/>
              <a:cs typeface="Muna" pitchFamily="2" charset="-78"/>
            </a:endParaRPr>
          </a:p>
          <a:p>
            <a:pPr marL="0" indent="0">
              <a:spcAft>
                <a:spcPts val="600"/>
              </a:spcAft>
              <a:buNone/>
            </a:pPr>
            <a:r>
              <a:rPr lang="en-US" sz="2200" b="1" i="1" dirty="0">
                <a:solidFill>
                  <a:srgbClr val="111111"/>
                </a:solidFill>
                <a:latin typeface="Noto Sans Batak" panose="020B0502040504020204" pitchFamily="34" charset="0"/>
                <a:ea typeface="Calibri" pitchFamily="34" charset="-122"/>
                <a:cs typeface="Muna" pitchFamily="2" charset="-78"/>
              </a:rPr>
              <a:t>La idea central: </a:t>
            </a:r>
            <a:r>
              <a:rPr lang="en-US" sz="2200" b="0" i="1" dirty="0">
                <a:solidFill>
                  <a:srgbClr val="111111"/>
                </a:solidFill>
                <a:latin typeface="Noto Sans Batak" panose="020B0502040504020204" pitchFamily="34" charset="0"/>
                <a:ea typeface="Calibri" pitchFamily="34" charset="-122"/>
                <a:cs typeface="Muna" pitchFamily="2" charset="-78"/>
              </a:rPr>
              <a:t>ajustar parámetros para reducir pérdida y mejorar precisión.</a:t>
            </a:r>
            <a:endParaRPr lang="en-US" sz="1400" dirty="0">
              <a:latin typeface="Noto Sans Batak" panose="020B0502040504020204" pitchFamily="34" charset="0"/>
              <a:cs typeface="Muna" pitchFamily="2" charset="-78"/>
            </a:endParaRPr>
          </a:p>
        </p:txBody>
      </p:sp>
      <p:sp>
        <p:nvSpPr>
          <p:cNvPr id="23" name="Shape 21"/>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cs typeface="Muna" pitchFamily="2" charset="-78"/>
            </a:endParaRPr>
          </a:p>
        </p:txBody>
      </p:sp>
      <p:sp>
        <p:nvSpPr>
          <p:cNvPr id="24" name="Text 22"/>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Muna" pitchFamily="2" charset="-78"/>
              </a:rPr>
              <a:t>Fuente base: IBM Think — “What is Machine Learning?”</a:t>
            </a:r>
            <a:endParaRPr lang="en-US" sz="800" dirty="0">
              <a:latin typeface="Noto Sans Batak" panose="020B0502040504020204" pitchFamily="34" charset="0"/>
              <a:cs typeface="Muna" pitchFamily="2" charset="-78"/>
            </a:endParaRPr>
          </a:p>
        </p:txBody>
      </p:sp>
      <p:sp>
        <p:nvSpPr>
          <p:cNvPr id="25" name="Rectangle 24"/>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cs typeface="Muna" pitchFamily="2" charset="-78"/>
            </a:endParaRPr>
          </a:p>
        </p:txBody>
      </p:sp>
      <p:sp>
        <p:nvSpPr>
          <p:cNvPr id="26" name="TextBox 25"/>
          <p:cNvSpPr txBox="1"/>
          <p:nvPr/>
        </p:nvSpPr>
        <p:spPr>
          <a:xfrm>
            <a:off x="365760" y="91440"/>
            <a:ext cx="4737707" cy="553998"/>
          </a:xfrm>
          <a:prstGeom prst="rect">
            <a:avLst/>
          </a:prstGeom>
          <a:noFill/>
        </p:spPr>
        <p:txBody>
          <a:bodyPr wrap="none">
            <a:spAutoFit/>
          </a:bodyPr>
          <a:lstStyle/>
          <a:p>
            <a:pPr algn="l"/>
            <a:r>
              <a:rPr sz="3000" b="1">
                <a:solidFill>
                  <a:srgbClr val="FFFFFF"/>
                </a:solidFill>
                <a:latin typeface="Noto Sans Batak" panose="020B0502040504020204" pitchFamily="34" charset="0"/>
                <a:cs typeface="Muna" pitchFamily="2" charset="-78"/>
              </a:rPr>
              <a:t>¿Cómo aprende un modelo?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Tipos de Machine Learning</a:t>
            </a:r>
            <a:endParaRPr lang="en-US" sz="2200" dirty="0">
              <a:latin typeface="Noto Sans Batak" panose="020B0502040504020204" pitchFamily="34" charset="0"/>
            </a:endParaRPr>
          </a:p>
        </p:txBody>
      </p:sp>
      <p:sp>
        <p:nvSpPr>
          <p:cNvPr id="4" name="Text 2"/>
          <p:cNvSpPr/>
          <p:nvPr/>
        </p:nvSpPr>
        <p:spPr>
          <a:xfrm>
            <a:off x="822960" y="960120"/>
            <a:ext cx="11292840" cy="45720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IBM agrupa los métodos en tres paradigmas principales según su objetivo de entrenamiento:</a:t>
            </a:r>
            <a:endParaRPr lang="en-US" sz="1600" dirty="0">
              <a:latin typeface="Noto Sans Batak" panose="020B0502040504020204" pitchFamily="34" charset="0"/>
            </a:endParaRPr>
          </a:p>
        </p:txBody>
      </p:sp>
      <p:sp>
        <p:nvSpPr>
          <p:cNvPr id="5" name="Shape 3"/>
          <p:cNvSpPr/>
          <p:nvPr/>
        </p:nvSpPr>
        <p:spPr>
          <a:xfrm>
            <a:off x="731520" y="1600200"/>
            <a:ext cx="3429000" cy="4480560"/>
          </a:xfrm>
          <a:prstGeom prst="roundRect">
            <a:avLst/>
          </a:prstGeom>
          <a:solidFill>
            <a:srgbClr val="FFFFFF"/>
          </a:solidFill>
          <a:ln w="12700">
            <a:solidFill>
              <a:srgbClr val="E3E8F0"/>
            </a:solidFill>
            <a:prstDash val="solid"/>
          </a:ln>
          <a:effectLst>
            <a:outerShdw blurRad="38100" dist="19050" dir="2700000" algn="bl" rotWithShape="0">
              <a:srgbClr val="000000">
                <a:alpha val="14000"/>
              </a:srgbClr>
            </a:outerShdw>
          </a:effectLst>
        </p:spPr>
        <p:txBody>
          <a:bodyPr/>
          <a:lstStyle/>
          <a:p>
            <a:endParaRPr>
              <a:latin typeface="Noto Sans Batak" panose="020B0502040504020204" pitchFamily="34" charset="0"/>
            </a:endParaRPr>
          </a:p>
        </p:txBody>
      </p:sp>
      <p:sp>
        <p:nvSpPr>
          <p:cNvPr id="6" name="Shape 4"/>
          <p:cNvSpPr/>
          <p:nvPr/>
        </p:nvSpPr>
        <p:spPr>
          <a:xfrm>
            <a:off x="731520" y="1600200"/>
            <a:ext cx="109728" cy="4480560"/>
          </a:xfrm>
          <a:prstGeom prst="rect">
            <a:avLst/>
          </a:prstGeom>
          <a:solidFill>
            <a:srgbClr val="1E5AA8"/>
          </a:solidFill>
          <a:ln w="12700">
            <a:solidFill>
              <a:srgbClr val="1E5AA8"/>
            </a:solidFill>
            <a:prstDash val="solid"/>
          </a:ln>
        </p:spPr>
        <p:txBody>
          <a:bodyPr/>
          <a:lstStyle/>
          <a:p>
            <a:endParaRPr>
              <a:latin typeface="Noto Sans Batak" panose="020B0502040504020204" pitchFamily="34" charset="0"/>
            </a:endParaRPr>
          </a:p>
        </p:txBody>
      </p:sp>
      <p:sp>
        <p:nvSpPr>
          <p:cNvPr id="7" name="Text 5"/>
          <p:cNvSpPr/>
          <p:nvPr/>
        </p:nvSpPr>
        <p:spPr>
          <a:xfrm>
            <a:off x="960120" y="1828800"/>
            <a:ext cx="3063240" cy="365760"/>
          </a:xfrm>
          <a:prstGeom prst="rect">
            <a:avLst/>
          </a:prstGeom>
          <a:noFill/>
          <a:ln/>
        </p:spPr>
        <p:txBody>
          <a:bodyPr wrap="square" rtlCol="0" anchor="ctr"/>
          <a:lstStyle/>
          <a:p>
            <a:pPr marL="0" indent="0">
              <a:spcAft>
                <a:spcPts val="600"/>
              </a:spcAft>
              <a:buNone/>
            </a:pPr>
            <a:r>
              <a:rPr lang="en-US" sz="2200" b="1" dirty="0">
                <a:solidFill>
                  <a:srgbClr val="111111"/>
                </a:solidFill>
                <a:latin typeface="Noto Sans Batak" panose="020B0502040504020204" pitchFamily="34" charset="0"/>
                <a:ea typeface="Calibri" pitchFamily="34" charset="-122"/>
                <a:cs typeface="Calibri" pitchFamily="34" charset="-120"/>
              </a:rPr>
              <a:t>Supervisado</a:t>
            </a:r>
            <a:endParaRPr lang="en-US" sz="1800" b="1" dirty="0">
              <a:latin typeface="Noto Sans Batak" panose="020B0502040504020204" pitchFamily="34" charset="0"/>
            </a:endParaRPr>
          </a:p>
        </p:txBody>
      </p:sp>
      <p:sp>
        <p:nvSpPr>
          <p:cNvPr id="8" name="Text 6"/>
          <p:cNvSpPr/>
          <p:nvPr/>
        </p:nvSpPr>
        <p:spPr>
          <a:xfrm>
            <a:off x="960120" y="2286000"/>
            <a:ext cx="2971800" cy="3566160"/>
          </a:xfrm>
          <a:prstGeom prst="rect">
            <a:avLst/>
          </a:prstGeom>
          <a:noFill/>
          <a:ln/>
        </p:spPr>
        <p:txBody>
          <a:bodyPr wrap="square" rtlCol="0" anchor="t"/>
          <a:lstStyle/>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Tiene referencia (ground truth).</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Optimiza para predecir “lo correcto”.</a:t>
            </a:r>
            <a:endParaRPr lang="en-US" sz="1100" dirty="0">
              <a:latin typeface="Noto Sans Batak" panose="020B0502040504020204" pitchFamily="34" charset="0"/>
            </a:endParaRPr>
          </a:p>
          <a:p>
            <a:pPr marL="0" indent="0">
              <a:lnSpc>
                <a:spcPct val="115000"/>
              </a:lnSpc>
              <a:spcAft>
                <a:spcPts val="600"/>
              </a:spcAft>
              <a:buNone/>
              <a:defRPr sz="2200" b="0">
                <a:solidFill>
                  <a:srgbClr val="111111"/>
                </a:solidFill>
                <a:latin typeface="Comic Sans MS"/>
              </a:defRPr>
            </a:pP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Ejemplos:</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Regresión (valor continuo)</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Clasificación (clase/categoría)</a:t>
            </a:r>
            <a:endParaRPr lang="en-US" sz="1100" dirty="0">
              <a:latin typeface="Noto Sans Batak" panose="020B0502040504020204" pitchFamily="34" charset="0"/>
            </a:endParaRPr>
          </a:p>
        </p:txBody>
      </p:sp>
      <p:sp>
        <p:nvSpPr>
          <p:cNvPr id="9" name="Shape 7"/>
          <p:cNvSpPr/>
          <p:nvPr/>
        </p:nvSpPr>
        <p:spPr>
          <a:xfrm>
            <a:off x="4434840" y="1600200"/>
            <a:ext cx="3429000" cy="4480560"/>
          </a:xfrm>
          <a:prstGeom prst="roundRect">
            <a:avLst/>
          </a:prstGeom>
          <a:solidFill>
            <a:srgbClr val="FFFFFF"/>
          </a:solidFill>
          <a:ln w="12700">
            <a:solidFill>
              <a:srgbClr val="E3E8F0"/>
            </a:solidFill>
            <a:prstDash val="solid"/>
          </a:ln>
          <a:effectLst>
            <a:outerShdw blurRad="38100" dist="19050" dir="2700000" algn="bl" rotWithShape="0">
              <a:srgbClr val="000000">
                <a:alpha val="14000"/>
              </a:srgbClr>
            </a:outerShdw>
          </a:effectLst>
        </p:spPr>
        <p:txBody>
          <a:bodyPr/>
          <a:lstStyle/>
          <a:p>
            <a:endParaRPr>
              <a:latin typeface="Noto Sans Batak" panose="020B0502040504020204" pitchFamily="34" charset="0"/>
            </a:endParaRPr>
          </a:p>
        </p:txBody>
      </p:sp>
      <p:sp>
        <p:nvSpPr>
          <p:cNvPr id="10" name="Shape 8"/>
          <p:cNvSpPr/>
          <p:nvPr/>
        </p:nvSpPr>
        <p:spPr>
          <a:xfrm>
            <a:off x="4434840" y="1600200"/>
            <a:ext cx="109728" cy="4480560"/>
          </a:xfrm>
          <a:prstGeom prst="rect">
            <a:avLst/>
          </a:prstGeom>
          <a:solidFill>
            <a:srgbClr val="19B4B4"/>
          </a:solidFill>
          <a:ln w="12700">
            <a:solidFill>
              <a:srgbClr val="19B4B4"/>
            </a:solidFill>
            <a:prstDash val="solid"/>
          </a:ln>
        </p:spPr>
        <p:txBody>
          <a:bodyPr/>
          <a:lstStyle/>
          <a:p>
            <a:endParaRPr>
              <a:latin typeface="Noto Sans Batak" panose="020B0502040504020204" pitchFamily="34" charset="0"/>
            </a:endParaRPr>
          </a:p>
        </p:txBody>
      </p:sp>
      <p:sp>
        <p:nvSpPr>
          <p:cNvPr id="11" name="Text 9"/>
          <p:cNvSpPr/>
          <p:nvPr/>
        </p:nvSpPr>
        <p:spPr>
          <a:xfrm>
            <a:off x="4663440" y="1828800"/>
            <a:ext cx="3063240" cy="365760"/>
          </a:xfrm>
          <a:prstGeom prst="rect">
            <a:avLst/>
          </a:prstGeom>
          <a:noFill/>
          <a:ln/>
        </p:spPr>
        <p:txBody>
          <a:bodyPr wrap="square" rtlCol="0" anchor="ctr"/>
          <a:lstStyle/>
          <a:p>
            <a:pPr marL="0" indent="0">
              <a:spcAft>
                <a:spcPts val="600"/>
              </a:spcAft>
              <a:buNone/>
            </a:pPr>
            <a:r>
              <a:rPr lang="en-US" sz="2200" b="1" dirty="0">
                <a:solidFill>
                  <a:srgbClr val="111111"/>
                </a:solidFill>
                <a:latin typeface="Noto Sans Batak" panose="020B0502040504020204" pitchFamily="34" charset="0"/>
                <a:ea typeface="Calibri" pitchFamily="34" charset="-122"/>
                <a:cs typeface="Calibri" pitchFamily="34" charset="-120"/>
              </a:rPr>
              <a:t>No supervisado</a:t>
            </a:r>
            <a:endParaRPr lang="en-US" sz="1800" b="1" dirty="0">
              <a:latin typeface="Noto Sans Batak" panose="020B0502040504020204" pitchFamily="34" charset="0"/>
            </a:endParaRPr>
          </a:p>
        </p:txBody>
      </p:sp>
      <p:sp>
        <p:nvSpPr>
          <p:cNvPr id="12" name="Text 10"/>
          <p:cNvSpPr/>
          <p:nvPr/>
        </p:nvSpPr>
        <p:spPr>
          <a:xfrm>
            <a:off x="4663440" y="2286000"/>
            <a:ext cx="2971800" cy="3566160"/>
          </a:xfrm>
          <a:prstGeom prst="rect">
            <a:avLst/>
          </a:prstGeom>
          <a:noFill/>
          <a:ln/>
        </p:spPr>
        <p:txBody>
          <a:bodyPr wrap="square" rtlCol="0" anchor="t"/>
          <a:lstStyle/>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No hay etiquetas.</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Busca patrones internos: similitud, dependencias, agrupaciones.</a:t>
            </a:r>
            <a:endParaRPr lang="en-US" sz="1100" dirty="0">
              <a:latin typeface="Noto Sans Batak" panose="020B0502040504020204" pitchFamily="34" charset="0"/>
            </a:endParaRPr>
          </a:p>
          <a:p>
            <a:pPr marL="0" indent="0">
              <a:lnSpc>
                <a:spcPct val="115000"/>
              </a:lnSpc>
              <a:spcAft>
                <a:spcPts val="600"/>
              </a:spcAft>
              <a:buNone/>
              <a:defRPr sz="2200" b="0">
                <a:solidFill>
                  <a:srgbClr val="111111"/>
                </a:solidFill>
                <a:latin typeface="Comic Sans MS"/>
              </a:defRPr>
            </a:pP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Ejemplos:</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Clustering</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Asociación</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Reducción de dimensionalidad</a:t>
            </a:r>
            <a:endParaRPr lang="en-US" sz="1100" dirty="0">
              <a:latin typeface="Noto Sans Batak" panose="020B0502040504020204" pitchFamily="34" charset="0"/>
            </a:endParaRPr>
          </a:p>
        </p:txBody>
      </p:sp>
      <p:sp>
        <p:nvSpPr>
          <p:cNvPr id="13" name="Shape 11"/>
          <p:cNvSpPr/>
          <p:nvPr/>
        </p:nvSpPr>
        <p:spPr>
          <a:xfrm>
            <a:off x="8138160" y="1600200"/>
            <a:ext cx="3429000" cy="4480560"/>
          </a:xfrm>
          <a:prstGeom prst="roundRect">
            <a:avLst/>
          </a:prstGeom>
          <a:solidFill>
            <a:srgbClr val="FFFFFF"/>
          </a:solidFill>
          <a:ln w="12700">
            <a:solidFill>
              <a:srgbClr val="E3E8F0"/>
            </a:solidFill>
            <a:prstDash val="solid"/>
          </a:ln>
          <a:effectLst>
            <a:outerShdw blurRad="38100" dist="19050" dir="2700000" algn="bl" rotWithShape="0">
              <a:srgbClr val="000000">
                <a:alpha val="14000"/>
              </a:srgbClr>
            </a:outerShdw>
          </a:effectLst>
        </p:spPr>
        <p:txBody>
          <a:bodyPr/>
          <a:lstStyle/>
          <a:p>
            <a:endParaRPr>
              <a:latin typeface="Noto Sans Batak" panose="020B0502040504020204" pitchFamily="34" charset="0"/>
            </a:endParaRPr>
          </a:p>
        </p:txBody>
      </p:sp>
      <p:sp>
        <p:nvSpPr>
          <p:cNvPr id="14" name="Shape 12"/>
          <p:cNvSpPr/>
          <p:nvPr/>
        </p:nvSpPr>
        <p:spPr>
          <a:xfrm>
            <a:off x="8138160" y="1600200"/>
            <a:ext cx="109728" cy="4480560"/>
          </a:xfrm>
          <a:prstGeom prst="rect">
            <a:avLst/>
          </a:prstGeom>
          <a:solidFill>
            <a:srgbClr val="7C3AED"/>
          </a:solidFill>
          <a:ln w="12700">
            <a:solidFill>
              <a:srgbClr val="7C3AED"/>
            </a:solidFill>
            <a:prstDash val="solid"/>
          </a:ln>
        </p:spPr>
        <p:txBody>
          <a:bodyPr/>
          <a:lstStyle/>
          <a:p>
            <a:endParaRPr>
              <a:latin typeface="Noto Sans Batak" panose="020B0502040504020204" pitchFamily="34" charset="0"/>
            </a:endParaRPr>
          </a:p>
        </p:txBody>
      </p:sp>
      <p:sp>
        <p:nvSpPr>
          <p:cNvPr id="15" name="Text 13"/>
          <p:cNvSpPr/>
          <p:nvPr/>
        </p:nvSpPr>
        <p:spPr>
          <a:xfrm>
            <a:off x="8366760" y="1828800"/>
            <a:ext cx="3063240" cy="365760"/>
          </a:xfrm>
          <a:prstGeom prst="rect">
            <a:avLst/>
          </a:prstGeom>
          <a:noFill/>
          <a:ln/>
        </p:spPr>
        <p:txBody>
          <a:bodyPr wrap="square" rtlCol="0" anchor="ctr"/>
          <a:lstStyle/>
          <a:p>
            <a:pPr marL="0" indent="0">
              <a:spcAft>
                <a:spcPts val="600"/>
              </a:spcAft>
              <a:buNone/>
            </a:pPr>
            <a:r>
              <a:rPr lang="en-US" sz="2200" b="1" dirty="0">
                <a:solidFill>
                  <a:srgbClr val="111111"/>
                </a:solidFill>
                <a:latin typeface="Noto Sans Batak" panose="020B0502040504020204" pitchFamily="34" charset="0"/>
                <a:ea typeface="Calibri" pitchFamily="34" charset="-122"/>
                <a:cs typeface="Calibri" pitchFamily="34" charset="-120"/>
              </a:rPr>
              <a:t>Reforzamiento (RL)</a:t>
            </a:r>
            <a:endParaRPr lang="en-US" sz="1800" b="1" dirty="0">
              <a:latin typeface="Noto Sans Batak" panose="020B0502040504020204" pitchFamily="34" charset="0"/>
            </a:endParaRPr>
          </a:p>
        </p:txBody>
      </p:sp>
      <p:sp>
        <p:nvSpPr>
          <p:cNvPr id="16" name="Text 14"/>
          <p:cNvSpPr/>
          <p:nvPr/>
        </p:nvSpPr>
        <p:spPr>
          <a:xfrm>
            <a:off x="8366760" y="2286000"/>
            <a:ext cx="2971800" cy="3566160"/>
          </a:xfrm>
          <a:prstGeom prst="rect">
            <a:avLst/>
          </a:prstGeom>
          <a:noFill/>
          <a:ln/>
        </p:spPr>
        <p:txBody>
          <a:bodyPr wrap="square" rtlCol="0" anchor="t"/>
          <a:lstStyle/>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Un agente actúa en un entorno.</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Aprende por prueba y error.</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Objetivo: maximizar recompensa.</a:t>
            </a:r>
            <a:endParaRPr lang="en-US" sz="1100" dirty="0">
              <a:latin typeface="Noto Sans Batak" panose="020B0502040504020204" pitchFamily="34" charset="0"/>
            </a:endParaRPr>
          </a:p>
          <a:p>
            <a:pPr marL="0" indent="0">
              <a:lnSpc>
                <a:spcPct val="115000"/>
              </a:lnSpc>
              <a:spcAft>
                <a:spcPts val="600"/>
              </a:spcAft>
              <a:buNone/>
              <a:defRPr sz="2200" b="0">
                <a:solidFill>
                  <a:srgbClr val="111111"/>
                </a:solidFill>
                <a:latin typeface="Comic Sans MS"/>
              </a:defRPr>
            </a:pP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Ejemplos:</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Robótica</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Videojuegos</a:t>
            </a:r>
            <a:endParaRPr lang="en-US" sz="1100" dirty="0">
              <a:latin typeface="Noto Sans Batak" panose="020B0502040504020204" pitchFamily="34" charset="0"/>
            </a:endParaRPr>
          </a:p>
          <a:p>
            <a:pPr marL="0" indent="0">
              <a:lnSpc>
                <a:spcPct val="115000"/>
              </a:lnSpc>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 Control y planificación</a:t>
            </a:r>
            <a:endParaRPr lang="en-US" sz="1100" dirty="0">
              <a:latin typeface="Noto Sans Batak" panose="020B0502040504020204" pitchFamily="34" charset="0"/>
            </a:endParaRPr>
          </a:p>
        </p:txBody>
      </p:sp>
      <p:sp>
        <p:nvSpPr>
          <p:cNvPr id="17" name="Shape 15"/>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18" name="Text 16"/>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19" name="Rectangle 18"/>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20" name="TextBox 19"/>
          <p:cNvSpPr txBox="1"/>
          <p:nvPr/>
        </p:nvSpPr>
        <p:spPr>
          <a:xfrm>
            <a:off x="365760" y="91440"/>
            <a:ext cx="4501553"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Tipos de Machine Learning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Supervised learning (aprendizaje supervisado)</a:t>
            </a:r>
            <a:endParaRPr lang="en-US" sz="2200" dirty="0">
              <a:latin typeface="Noto Sans Batak" panose="020B0502040504020204" pitchFamily="34" charset="0"/>
            </a:endParaRPr>
          </a:p>
        </p:txBody>
      </p:sp>
      <p:sp>
        <p:nvSpPr>
          <p:cNvPr id="4" name="Shape 2"/>
          <p:cNvSpPr/>
          <p:nvPr/>
        </p:nvSpPr>
        <p:spPr>
          <a:xfrm>
            <a:off x="254000" y="2624836"/>
            <a:ext cx="6487160" cy="3765804"/>
          </a:xfrm>
          <a:prstGeom prst="roundRect">
            <a:avLst/>
          </a:prstGeom>
          <a:solidFill>
            <a:srgbClr val="FFFFFF"/>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pic>
        <p:nvPicPr>
          <p:cNvPr id="5" name="Image 0" descr="/mnt/data/A_digital_illustration_illustrates_supervised_lear.png"/>
          <p:cNvPicPr>
            <a:picLocks noChangeAspect="1"/>
          </p:cNvPicPr>
          <p:nvPr/>
        </p:nvPicPr>
        <p:blipFill>
          <a:blip r:embed="rId3"/>
          <a:stretch>
            <a:fillRect/>
          </a:stretch>
        </p:blipFill>
        <p:spPr>
          <a:xfrm>
            <a:off x="7081520" y="1874520"/>
            <a:ext cx="4892040" cy="3261360"/>
          </a:xfrm>
          <a:prstGeom prst="rect">
            <a:avLst/>
          </a:prstGeom>
        </p:spPr>
      </p:pic>
      <p:sp>
        <p:nvSpPr>
          <p:cNvPr id="6" name="Text 3"/>
          <p:cNvSpPr/>
          <p:nvPr/>
        </p:nvSpPr>
        <p:spPr>
          <a:xfrm>
            <a:off x="822960" y="1051560"/>
            <a:ext cx="5486400"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Idea clave</a:t>
            </a:r>
            <a:endParaRPr lang="en-US" sz="2000" dirty="0">
              <a:latin typeface="Noto Sans Batak" panose="020B0502040504020204" pitchFamily="34" charset="0"/>
            </a:endParaRPr>
          </a:p>
        </p:txBody>
      </p:sp>
      <p:sp>
        <p:nvSpPr>
          <p:cNvPr id="7" name="Text 4"/>
          <p:cNvSpPr/>
          <p:nvPr/>
        </p:nvSpPr>
        <p:spPr>
          <a:xfrm>
            <a:off x="142240" y="1463040"/>
            <a:ext cx="6258560" cy="914400"/>
          </a:xfrm>
          <a:prstGeom prst="rect">
            <a:avLst/>
          </a:prstGeom>
          <a:noFill/>
          <a:ln/>
        </p:spPr>
        <p:txBody>
          <a:bodyPr wrap="square" rtlCol="0" anchor="t"/>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Se entrena comparando la salida del modelo contra un </a:t>
            </a:r>
            <a:r>
              <a:rPr lang="en-US" sz="2200" b="1" dirty="0">
                <a:solidFill>
                  <a:srgbClr val="111111"/>
                </a:solidFill>
                <a:latin typeface="Noto Sans Batak" panose="020B0502040504020204" pitchFamily="34" charset="0"/>
                <a:ea typeface="Calibri" pitchFamily="34" charset="-122"/>
                <a:cs typeface="Calibri" pitchFamily="34" charset="-120"/>
              </a:rPr>
              <a:t>ground truth</a:t>
            </a:r>
            <a:r>
              <a:rPr lang="en-US" sz="2200" b="0" dirty="0">
                <a:solidFill>
                  <a:srgbClr val="111111"/>
                </a:solidFill>
                <a:latin typeface="Noto Sans Batak" panose="020B0502040504020204" pitchFamily="34" charset="0"/>
                <a:ea typeface="Calibri" pitchFamily="34" charset="-122"/>
                <a:cs typeface="Calibri" pitchFamily="34" charset="-120"/>
              </a:rPr>
              <a:t> y ajustando parámetros para minimizar la pérdida.</a:t>
            </a:r>
            <a:endParaRPr lang="en-US" sz="1600" dirty="0">
              <a:latin typeface="Noto Sans Batak" panose="020B0502040504020204" pitchFamily="34" charset="0"/>
            </a:endParaRPr>
          </a:p>
        </p:txBody>
      </p:sp>
      <p:sp>
        <p:nvSpPr>
          <p:cNvPr id="8" name="Text 5"/>
          <p:cNvSpPr/>
          <p:nvPr/>
        </p:nvSpPr>
        <p:spPr>
          <a:xfrm>
            <a:off x="822960" y="2656840"/>
            <a:ext cx="5577840" cy="365760"/>
          </a:xfrm>
          <a:prstGeom prst="rect">
            <a:avLst/>
          </a:prstGeom>
          <a:noFill/>
          <a:ln/>
        </p:spPr>
        <p:txBody>
          <a:bodyPr wrap="square" rtlCol="0" anchor="ctr"/>
          <a:lstStyle/>
          <a:p>
            <a:pPr marL="0" indent="0" algn="ctr">
              <a:spcAft>
                <a:spcPts val="600"/>
              </a:spcAft>
              <a:buNone/>
            </a:pPr>
            <a:r>
              <a:rPr lang="en-US" sz="2200" b="0" u="sng" dirty="0">
                <a:solidFill>
                  <a:srgbClr val="111111"/>
                </a:solidFill>
                <a:latin typeface="Noto Sans Batak" panose="020B0502040504020204" pitchFamily="34" charset="0"/>
                <a:ea typeface="Calibri" pitchFamily="34" charset="-122"/>
                <a:cs typeface="Calibri" pitchFamily="34" charset="-120"/>
              </a:rPr>
              <a:t>Dos familias de tareas</a:t>
            </a:r>
            <a:endParaRPr lang="en-US" sz="1600" u="sng" dirty="0">
              <a:latin typeface="Noto Sans Batak" panose="020B0502040504020204" pitchFamily="34" charset="0"/>
            </a:endParaRPr>
          </a:p>
        </p:txBody>
      </p:sp>
      <p:sp>
        <p:nvSpPr>
          <p:cNvPr id="9" name="Text 6"/>
          <p:cNvSpPr/>
          <p:nvPr/>
        </p:nvSpPr>
        <p:spPr>
          <a:xfrm>
            <a:off x="254000" y="3169920"/>
            <a:ext cx="6487160" cy="2926080"/>
          </a:xfrm>
          <a:prstGeom prst="rect">
            <a:avLst/>
          </a:prstGeom>
          <a:noFill/>
          <a:ln/>
        </p:spPr>
        <p:txBody>
          <a:bodyPr wrap="square" rtlCol="0" anchor="t"/>
          <a:lstStyle/>
          <a:p>
            <a:pPr marL="203200" indent="-203200">
              <a:lnSpc>
                <a:spcPct val="120000"/>
              </a:lnSpc>
              <a:spcAft>
                <a:spcPts val="600"/>
              </a:spcAft>
              <a:buSzPct val="100000"/>
              <a:buChar char="•"/>
            </a:pPr>
            <a:r>
              <a:rPr lang="en-US" sz="2600" b="1" dirty="0">
                <a:solidFill>
                  <a:srgbClr val="111111"/>
                </a:solidFill>
                <a:latin typeface="Noto Sans Batak" panose="020B0502040504020204" pitchFamily="34" charset="0"/>
                <a:ea typeface="Calibri" pitchFamily="34" charset="-122"/>
                <a:cs typeface="Calibri" pitchFamily="34" charset="-120"/>
              </a:rPr>
              <a:t>Regresión</a:t>
            </a:r>
            <a:r>
              <a:rPr lang="en-US" sz="2600" b="0" dirty="0">
                <a:solidFill>
                  <a:srgbClr val="111111"/>
                </a:solidFill>
                <a:latin typeface="Noto Sans Batak" panose="020B0502040504020204" pitchFamily="34" charset="0"/>
                <a:ea typeface="Calibri" pitchFamily="34" charset="-122"/>
                <a:cs typeface="Calibri" pitchFamily="34" charset="-120"/>
              </a:rPr>
              <a:t>: predice valores continuos (precio, duración, temperatura).</a:t>
            </a:r>
            <a:endParaRPr lang="en-US" sz="1600" dirty="0">
              <a:latin typeface="Noto Sans Batak" panose="020B0502040504020204" pitchFamily="34" charset="0"/>
            </a:endParaRPr>
          </a:p>
          <a:p>
            <a:pPr marL="203200" indent="-203200">
              <a:lnSpc>
                <a:spcPct val="120000"/>
              </a:lnSpc>
              <a:spcAft>
                <a:spcPts val="600"/>
              </a:spcAft>
              <a:buSzPct val="100000"/>
              <a:buChar char="•"/>
            </a:pPr>
            <a:r>
              <a:rPr lang="en-US" sz="2600" b="1" dirty="0">
                <a:solidFill>
                  <a:srgbClr val="111111"/>
                </a:solidFill>
                <a:latin typeface="Noto Sans Batak" panose="020B0502040504020204" pitchFamily="34" charset="0"/>
                <a:ea typeface="Calibri" pitchFamily="34" charset="-122"/>
                <a:cs typeface="Calibri" pitchFamily="34" charset="-120"/>
              </a:rPr>
              <a:t>Clasificación</a:t>
            </a:r>
            <a:r>
              <a:rPr lang="en-US" sz="2600" b="0" dirty="0">
                <a:solidFill>
                  <a:srgbClr val="111111"/>
                </a:solidFill>
                <a:latin typeface="Noto Sans Batak" panose="020B0502040504020204" pitchFamily="34" charset="0"/>
                <a:ea typeface="Calibri" pitchFamily="34" charset="-122"/>
                <a:cs typeface="Calibri" pitchFamily="34" charset="-120"/>
              </a:rPr>
              <a:t>: predice clases/decisiones discretas (spam/no spam, fraude/no fraude).</a:t>
            </a:r>
            <a:endParaRPr lang="en-US" sz="1600" dirty="0">
              <a:latin typeface="Noto Sans Batak" panose="020B0502040504020204" pitchFamily="34" charset="0"/>
            </a:endParaRPr>
          </a:p>
          <a:p>
            <a:pPr marL="203200" indent="-203200">
              <a:lnSpc>
                <a:spcPct val="120000"/>
              </a:lnSpc>
              <a:spcAft>
                <a:spcPts val="600"/>
              </a:spcAft>
              <a:buSzPct val="100000"/>
              <a:buChar char="•"/>
            </a:pPr>
            <a:r>
              <a:rPr lang="en-US" sz="2600" b="0" dirty="0" err="1">
                <a:solidFill>
                  <a:srgbClr val="111111"/>
                </a:solidFill>
                <a:latin typeface="Noto Sans Batak" panose="020B0502040504020204" pitchFamily="34" charset="0"/>
                <a:ea typeface="Calibri" pitchFamily="34" charset="-122"/>
                <a:cs typeface="Calibri" pitchFamily="34" charset="-120"/>
              </a:rPr>
              <a:t>Mé</a:t>
            </a:r>
            <a:r>
              <a:rPr lang="en-US" sz="2600" b="1" dirty="0" err="1">
                <a:solidFill>
                  <a:srgbClr val="111111"/>
                </a:solidFill>
                <a:latin typeface="Noto Sans Batak" panose="020B0502040504020204" pitchFamily="34" charset="0"/>
                <a:ea typeface="Calibri" pitchFamily="34" charset="-122"/>
                <a:cs typeface="Calibri" pitchFamily="34" charset="-120"/>
              </a:rPr>
              <a:t>trica</a:t>
            </a:r>
            <a:r>
              <a:rPr lang="en-US" sz="2600" b="1" dirty="0">
                <a:solidFill>
                  <a:srgbClr val="111111"/>
                </a:solidFill>
                <a:latin typeface="Noto Sans Batak" panose="020B0502040504020204" pitchFamily="34" charset="0"/>
                <a:ea typeface="Calibri" pitchFamily="34" charset="-122"/>
                <a:cs typeface="Calibri" pitchFamily="34" charset="-120"/>
              </a:rPr>
              <a:t> + </a:t>
            </a:r>
            <a:r>
              <a:rPr lang="en-US" sz="2600" b="1" dirty="0" err="1">
                <a:solidFill>
                  <a:srgbClr val="111111"/>
                </a:solidFill>
                <a:latin typeface="Noto Sans Batak" panose="020B0502040504020204" pitchFamily="34" charset="0"/>
                <a:ea typeface="Calibri" pitchFamily="34" charset="-122"/>
                <a:cs typeface="Calibri" pitchFamily="34" charset="-120"/>
              </a:rPr>
              <a:t>validación</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0" dirty="0" err="1">
                <a:solidFill>
                  <a:srgbClr val="111111"/>
                </a:solidFill>
                <a:latin typeface="Noto Sans Batak" panose="020B0502040504020204" pitchFamily="34" charset="0"/>
                <a:ea typeface="Calibri" pitchFamily="34" charset="-122"/>
                <a:cs typeface="Calibri" pitchFamily="34" charset="-120"/>
              </a:rPr>
              <a:t>evaluar</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0" dirty="0" err="1">
                <a:solidFill>
                  <a:srgbClr val="111111"/>
                </a:solidFill>
                <a:latin typeface="Noto Sans Batak" panose="020B0502040504020204" pitchFamily="34" charset="0"/>
                <a:ea typeface="Calibri" pitchFamily="34" charset="-122"/>
                <a:cs typeface="Calibri" pitchFamily="34" charset="-120"/>
              </a:rPr>
              <a:t>generalización</a:t>
            </a:r>
            <a:r>
              <a:rPr lang="en-US" sz="2600" b="0" dirty="0">
                <a:solidFill>
                  <a:srgbClr val="111111"/>
                </a:solidFill>
                <a:latin typeface="Noto Sans Batak" panose="020B0502040504020204" pitchFamily="34" charset="0"/>
                <a:ea typeface="Calibri" pitchFamily="34" charset="-122"/>
                <a:cs typeface="Calibri" pitchFamily="34" charset="-120"/>
              </a:rPr>
              <a:t> antes de “</a:t>
            </a:r>
            <a:r>
              <a:rPr lang="en-US" sz="2600" b="0" dirty="0" err="1">
                <a:solidFill>
                  <a:srgbClr val="111111"/>
                </a:solidFill>
                <a:latin typeface="Noto Sans Batak" panose="020B0502040504020204" pitchFamily="34" charset="0"/>
                <a:ea typeface="Calibri" pitchFamily="34" charset="-122"/>
                <a:cs typeface="Calibri" pitchFamily="34" charset="-120"/>
              </a:rPr>
              <a:t>confiar</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0" dirty="0" err="1">
                <a:solidFill>
                  <a:srgbClr val="111111"/>
                </a:solidFill>
                <a:latin typeface="Noto Sans Batak" panose="020B0502040504020204" pitchFamily="34" charset="0"/>
                <a:ea typeface="Calibri" pitchFamily="34" charset="-122"/>
                <a:cs typeface="Calibri" pitchFamily="34" charset="-120"/>
              </a:rPr>
              <a:t>en</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0" dirty="0" err="1">
                <a:solidFill>
                  <a:srgbClr val="111111"/>
                </a:solidFill>
                <a:latin typeface="Noto Sans Batak" panose="020B0502040504020204" pitchFamily="34" charset="0"/>
                <a:ea typeface="Calibri" pitchFamily="34" charset="-122"/>
                <a:cs typeface="Calibri" pitchFamily="34" charset="-120"/>
              </a:rPr>
              <a:t>el</a:t>
            </a:r>
            <a:r>
              <a:rPr lang="en-US" sz="2600" b="0" dirty="0">
                <a:solidFill>
                  <a:srgbClr val="111111"/>
                </a:solidFill>
                <a:latin typeface="Noto Sans Batak" panose="020B0502040504020204" pitchFamily="34" charset="0"/>
                <a:ea typeface="Calibri" pitchFamily="34" charset="-122"/>
                <a:cs typeface="Calibri" pitchFamily="34" charset="-120"/>
              </a:rPr>
              <a:t> </a:t>
            </a:r>
            <a:r>
              <a:rPr lang="en-US" sz="2600" b="0" dirty="0" err="1">
                <a:solidFill>
                  <a:srgbClr val="111111"/>
                </a:solidFill>
                <a:latin typeface="Noto Sans Batak" panose="020B0502040504020204" pitchFamily="34" charset="0"/>
                <a:ea typeface="Calibri" pitchFamily="34" charset="-122"/>
                <a:cs typeface="Calibri" pitchFamily="34" charset="-120"/>
              </a:rPr>
              <a:t>modelo</a:t>
            </a:r>
            <a:r>
              <a:rPr lang="en-US" sz="2600" b="0" dirty="0">
                <a:solidFill>
                  <a:srgbClr val="111111"/>
                </a:solidFill>
                <a:latin typeface="Noto Sans Batak" panose="020B0502040504020204" pitchFamily="34" charset="0"/>
                <a:ea typeface="Calibri" pitchFamily="34" charset="-122"/>
                <a:cs typeface="Calibri" pitchFamily="34" charset="-120"/>
              </a:rPr>
              <a:t>.</a:t>
            </a:r>
            <a:endParaRPr lang="en-US" sz="1600" dirty="0">
              <a:latin typeface="Noto Sans Batak" panose="020B0502040504020204" pitchFamily="34" charset="0"/>
            </a:endParaRPr>
          </a:p>
        </p:txBody>
      </p:sp>
      <p:sp>
        <p:nvSpPr>
          <p:cNvPr id="10" name="Shape 7"/>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11" name="Text 8"/>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12" name="Rectangle 11"/>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3" name="TextBox 12"/>
          <p:cNvSpPr txBox="1"/>
          <p:nvPr/>
        </p:nvSpPr>
        <p:spPr>
          <a:xfrm>
            <a:off x="365760" y="91440"/>
            <a:ext cx="7586564"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Supervised learning (aprendizaje supervisado)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7F2EA"/>
        </a:solidFill>
        <a:effectLst/>
      </p:bgPr>
    </p:bg>
    <p:spTree>
      <p:nvGrpSpPr>
        <p:cNvPr id="1" name=""/>
        <p:cNvGrpSpPr/>
        <p:nvPr/>
      </p:nvGrpSpPr>
      <p:grpSpPr>
        <a:xfrm>
          <a:off x="0" y="0"/>
          <a:ext cx="0" cy="0"/>
          <a:chOff x="0" y="0"/>
          <a:chExt cx="0" cy="0"/>
        </a:xfrm>
      </p:grpSpPr>
      <p:sp>
        <p:nvSpPr>
          <p:cNvPr id="14" name="Shape 2">
            <a:extLst>
              <a:ext uri="{FF2B5EF4-FFF2-40B4-BE49-F238E27FC236}">
                <a16:creationId xmlns:a16="http://schemas.microsoft.com/office/drawing/2014/main" id="{5A5D2B3A-C679-AAB3-9F5C-D2DE80FFA96B}"/>
              </a:ext>
            </a:extLst>
          </p:cNvPr>
          <p:cNvSpPr/>
          <p:nvPr/>
        </p:nvSpPr>
        <p:spPr>
          <a:xfrm>
            <a:off x="5567680" y="3564636"/>
            <a:ext cx="6487160" cy="2929128"/>
          </a:xfrm>
          <a:prstGeom prst="roundRect">
            <a:avLst/>
          </a:prstGeom>
          <a:solidFill>
            <a:srgbClr val="FFFFFF"/>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Unsupervised learning (aprendizaje no supervisado)</a:t>
            </a:r>
            <a:endParaRPr lang="en-US" sz="2200" dirty="0">
              <a:latin typeface="Noto Sans Batak" panose="020B0502040504020204" pitchFamily="34" charset="0"/>
            </a:endParaRPr>
          </a:p>
        </p:txBody>
      </p:sp>
      <p:pic>
        <p:nvPicPr>
          <p:cNvPr id="5" name="Image 0" descr="/mnt/data/A_digital_illustration_visually_demonstrates_unsup.png"/>
          <p:cNvPicPr>
            <a:picLocks noChangeAspect="1"/>
          </p:cNvPicPr>
          <p:nvPr/>
        </p:nvPicPr>
        <p:blipFill>
          <a:blip r:embed="rId3"/>
          <a:stretch>
            <a:fillRect/>
          </a:stretch>
        </p:blipFill>
        <p:spPr>
          <a:xfrm>
            <a:off x="233680" y="1905000"/>
            <a:ext cx="5120640" cy="3413760"/>
          </a:xfrm>
          <a:prstGeom prst="rect">
            <a:avLst/>
          </a:prstGeom>
        </p:spPr>
      </p:pic>
      <p:sp>
        <p:nvSpPr>
          <p:cNvPr id="6" name="Text 3"/>
          <p:cNvSpPr/>
          <p:nvPr/>
        </p:nvSpPr>
        <p:spPr>
          <a:xfrm>
            <a:off x="6400800" y="1051560"/>
            <a:ext cx="5120640" cy="457200"/>
          </a:xfrm>
          <a:prstGeom prst="rect">
            <a:avLst/>
          </a:prstGeom>
          <a:noFill/>
          <a:ln/>
        </p:spPr>
        <p:txBody>
          <a:bodyPr wrap="square" rtlCol="0" anchor="ctr"/>
          <a:lstStyle/>
          <a:p>
            <a:pPr marL="0" indent="0">
              <a:spcAft>
                <a:spcPts val="600"/>
              </a:spcAft>
              <a:buNone/>
            </a:pPr>
            <a:r>
              <a:rPr lang="en-US" sz="2200" b="1" dirty="0">
                <a:solidFill>
                  <a:srgbClr val="111111"/>
                </a:solidFill>
                <a:latin typeface="Noto Sans Batak" panose="020B0502040504020204" pitchFamily="34" charset="0"/>
                <a:ea typeface="Calibri" pitchFamily="34" charset="-122"/>
                <a:cs typeface="Calibri" pitchFamily="34" charset="-120"/>
              </a:rPr>
              <a:t>¿Qué hace?</a:t>
            </a:r>
            <a:endParaRPr lang="en-US" sz="2000" b="1" dirty="0">
              <a:latin typeface="Noto Sans Batak" panose="020B0502040504020204" pitchFamily="34" charset="0"/>
            </a:endParaRPr>
          </a:p>
        </p:txBody>
      </p:sp>
      <p:sp>
        <p:nvSpPr>
          <p:cNvPr id="7" name="Text 4"/>
          <p:cNvSpPr/>
          <p:nvPr/>
        </p:nvSpPr>
        <p:spPr>
          <a:xfrm>
            <a:off x="5791201" y="1508760"/>
            <a:ext cx="5730239" cy="1188720"/>
          </a:xfrm>
          <a:prstGeom prst="rect">
            <a:avLst/>
          </a:prstGeom>
          <a:noFill/>
          <a:ln/>
        </p:spPr>
        <p:txBody>
          <a:bodyPr wrap="square" rtlCol="0" anchor="t"/>
          <a:lstStyle/>
          <a:p>
            <a:pPr marL="0" indent="0">
              <a:lnSpc>
                <a:spcPct val="120000"/>
              </a:lnSpc>
              <a:spcAft>
                <a:spcPts val="600"/>
              </a:spcAft>
              <a:buNone/>
            </a:pPr>
            <a:r>
              <a:rPr lang="en-US" sz="2200" b="0" dirty="0" err="1">
                <a:solidFill>
                  <a:srgbClr val="111111"/>
                </a:solidFill>
                <a:latin typeface="Noto Sans Batak" panose="020B0502040504020204" pitchFamily="34" charset="0"/>
                <a:ea typeface="Calibri" pitchFamily="34" charset="-122"/>
                <a:cs typeface="Calibri" pitchFamily="34" charset="-120"/>
              </a:rPr>
              <a:t>Busca</a:t>
            </a:r>
            <a:r>
              <a:rPr lang="en-US" sz="2200" b="0" dirty="0">
                <a:solidFill>
                  <a:srgbClr val="111111"/>
                </a:solidFill>
                <a:latin typeface="Noto Sans Batak" panose="020B0502040504020204" pitchFamily="34" charset="0"/>
                <a:ea typeface="Calibri" pitchFamily="34" charset="-122"/>
                <a:cs typeface="Calibri" pitchFamily="34" charset="-120"/>
              </a:rPr>
              <a:t> </a:t>
            </a:r>
            <a:r>
              <a:rPr lang="en-US" sz="2200" b="1" dirty="0" err="1">
                <a:solidFill>
                  <a:srgbClr val="111111"/>
                </a:solidFill>
                <a:latin typeface="Noto Sans Batak" panose="020B0502040504020204" pitchFamily="34" charset="0"/>
                <a:ea typeface="Calibri" pitchFamily="34" charset="-122"/>
                <a:cs typeface="Calibri" pitchFamily="34" charset="-120"/>
              </a:rPr>
              <a:t>patrones</a:t>
            </a:r>
            <a:r>
              <a:rPr lang="en-US" sz="2200" b="1" dirty="0">
                <a:solidFill>
                  <a:srgbClr val="111111"/>
                </a:solidFill>
                <a:latin typeface="Noto Sans Batak" panose="020B0502040504020204" pitchFamily="34" charset="0"/>
                <a:ea typeface="Calibri" pitchFamily="34" charset="-122"/>
                <a:cs typeface="Calibri" pitchFamily="34" charset="-120"/>
              </a:rPr>
              <a:t> </a:t>
            </a:r>
            <a:r>
              <a:rPr lang="en-US" sz="2200" b="1" dirty="0" err="1">
                <a:solidFill>
                  <a:srgbClr val="111111"/>
                </a:solidFill>
                <a:latin typeface="Noto Sans Batak" panose="020B0502040504020204" pitchFamily="34" charset="0"/>
                <a:ea typeface="Calibri" pitchFamily="34" charset="-122"/>
                <a:cs typeface="Calibri" pitchFamily="34" charset="-120"/>
              </a:rPr>
              <a:t>internos</a:t>
            </a:r>
            <a:r>
              <a:rPr lang="en-US" sz="2200" b="0" dirty="0">
                <a:solidFill>
                  <a:srgbClr val="111111"/>
                </a:solidFill>
                <a:latin typeface="Noto Sans Batak" panose="020B0502040504020204" pitchFamily="34" charset="0"/>
                <a:ea typeface="Calibri" pitchFamily="34" charset="-122"/>
                <a:cs typeface="Calibri" pitchFamily="34" charset="-120"/>
              </a:rPr>
              <a:t> en datos sin etiquetas: similitudes, correlaciones o agrupaciones.</a:t>
            </a:r>
            <a:endParaRPr lang="en-US" sz="1600" dirty="0">
              <a:latin typeface="Noto Sans Batak" panose="020B0502040504020204" pitchFamily="34" charset="0"/>
            </a:endParaRPr>
          </a:p>
          <a:p>
            <a:pPr marL="0" indent="0">
              <a:lnSpc>
                <a:spcPct val="120000"/>
              </a:lnSpc>
              <a:spcAft>
                <a:spcPts val="600"/>
              </a:spcAft>
              <a:buNone/>
              <a:defRPr sz="2200" b="0">
                <a:solidFill>
                  <a:srgbClr val="111111"/>
                </a:solidFill>
                <a:latin typeface="Comic Sans MS"/>
              </a:defRPr>
            </a:pPr>
            <a:endParaRPr lang="en-US" sz="1600" dirty="0">
              <a:latin typeface="Noto Sans Batak" panose="020B0502040504020204" pitchFamily="34" charset="0"/>
            </a:endParaRPr>
          </a:p>
          <a:p>
            <a:pPr marL="0" indent="0">
              <a:lnSpc>
                <a:spcPct val="120000"/>
              </a:lnSpc>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Suele usarse para explorar, resumir o preparar datos para modelos supervisados.</a:t>
            </a:r>
            <a:endParaRPr lang="en-US" sz="1600" dirty="0">
              <a:latin typeface="Noto Sans Batak" panose="020B0502040504020204" pitchFamily="34" charset="0"/>
            </a:endParaRPr>
          </a:p>
        </p:txBody>
      </p:sp>
      <p:sp>
        <p:nvSpPr>
          <p:cNvPr id="8" name="Text 5"/>
          <p:cNvSpPr/>
          <p:nvPr/>
        </p:nvSpPr>
        <p:spPr>
          <a:xfrm>
            <a:off x="7437120" y="2528316"/>
            <a:ext cx="5120640" cy="365760"/>
          </a:xfrm>
          <a:prstGeom prst="rect">
            <a:avLst/>
          </a:prstGeom>
          <a:noFill/>
          <a:ln/>
        </p:spPr>
        <p:txBody>
          <a:bodyPr wrap="square" rtlCol="0" anchor="ctr"/>
          <a:lstStyle/>
          <a:p>
            <a:pPr marL="0" indent="0">
              <a:spcAft>
                <a:spcPts val="600"/>
              </a:spcAft>
              <a:buNone/>
            </a:pPr>
            <a:r>
              <a:rPr lang="en-US" sz="2200" b="1" dirty="0">
                <a:solidFill>
                  <a:srgbClr val="111111"/>
                </a:solidFill>
                <a:latin typeface="Noto Sans Batak" panose="020B0502040504020204" pitchFamily="34" charset="0"/>
                <a:ea typeface="Calibri" pitchFamily="34" charset="-122"/>
                <a:cs typeface="Calibri" pitchFamily="34" charset="-120"/>
              </a:rPr>
              <a:t>Funciones típicas</a:t>
            </a:r>
            <a:endParaRPr lang="en-US" sz="1600" b="1" dirty="0">
              <a:latin typeface="Noto Sans Batak" panose="020B0502040504020204" pitchFamily="34" charset="0"/>
            </a:endParaRPr>
          </a:p>
        </p:txBody>
      </p:sp>
      <p:sp>
        <p:nvSpPr>
          <p:cNvPr id="9" name="Text 6"/>
          <p:cNvSpPr/>
          <p:nvPr/>
        </p:nvSpPr>
        <p:spPr>
          <a:xfrm>
            <a:off x="5791201" y="3703321"/>
            <a:ext cx="5842000" cy="2926080"/>
          </a:xfrm>
          <a:prstGeom prst="rect">
            <a:avLst/>
          </a:prstGeom>
          <a:noFill/>
          <a:ln/>
        </p:spPr>
        <p:txBody>
          <a:bodyPr wrap="square" rtlCol="0" anchor="t"/>
          <a:lstStyle/>
          <a:p>
            <a:pPr marL="203200" indent="-203200">
              <a:lnSpc>
                <a:spcPct val="120000"/>
              </a:lnSpc>
              <a:spcAft>
                <a:spcPts val="600"/>
              </a:spcAft>
              <a:buSzPct val="100000"/>
              <a:buChar char="•"/>
            </a:pPr>
            <a:r>
              <a:rPr lang="en-US" sz="2000" b="1" dirty="0">
                <a:solidFill>
                  <a:srgbClr val="111111"/>
                </a:solidFill>
                <a:latin typeface="Noto Sans Batak" panose="020B0502040504020204" pitchFamily="34" charset="0"/>
                <a:ea typeface="Calibri" pitchFamily="34" charset="-122"/>
                <a:cs typeface="Calibri" pitchFamily="34" charset="-120"/>
              </a:rPr>
              <a:t>Clustering</a:t>
            </a:r>
            <a:r>
              <a:rPr lang="en-US" sz="2000" b="0" dirty="0">
                <a:solidFill>
                  <a:srgbClr val="111111"/>
                </a:solidFill>
                <a:latin typeface="Noto Sans Batak" panose="020B0502040504020204" pitchFamily="34" charset="0"/>
                <a:ea typeface="Calibri" pitchFamily="34" charset="-122"/>
                <a:cs typeface="Calibri" pitchFamily="34" charset="-120"/>
              </a:rPr>
              <a:t>: segmentación de clientes, detección de patrones de fraude.</a:t>
            </a:r>
            <a:endParaRPr lang="en-US" sz="1200" dirty="0">
              <a:latin typeface="Noto Sans Batak" panose="020B0502040504020204" pitchFamily="34" charset="0"/>
            </a:endParaRPr>
          </a:p>
          <a:p>
            <a:pPr marL="203200" indent="-203200">
              <a:lnSpc>
                <a:spcPct val="120000"/>
              </a:lnSpc>
              <a:spcAft>
                <a:spcPts val="600"/>
              </a:spcAft>
              <a:buSzPct val="100000"/>
              <a:buChar char="•"/>
            </a:pPr>
            <a:r>
              <a:rPr lang="en-US" sz="2000" b="1" dirty="0">
                <a:solidFill>
                  <a:srgbClr val="111111"/>
                </a:solidFill>
                <a:latin typeface="Noto Sans Batak" panose="020B0502040504020204" pitchFamily="34" charset="0"/>
                <a:ea typeface="Calibri" pitchFamily="34" charset="-122"/>
                <a:cs typeface="Calibri" pitchFamily="34" charset="-120"/>
              </a:rPr>
              <a:t>Asociación</a:t>
            </a:r>
            <a:r>
              <a:rPr lang="en-US" sz="2000" b="0" dirty="0">
                <a:solidFill>
                  <a:srgbClr val="111111"/>
                </a:solidFill>
                <a:latin typeface="Noto Sans Batak" panose="020B0502040504020204" pitchFamily="34" charset="0"/>
                <a:ea typeface="Calibri" pitchFamily="34" charset="-122"/>
                <a:cs typeface="Calibri" pitchFamily="34" charset="-120"/>
              </a:rPr>
              <a:t>: reglas/correlaciones (p. ej., recomendación).</a:t>
            </a:r>
            <a:endParaRPr lang="en-US" sz="1200" dirty="0">
              <a:latin typeface="Noto Sans Batak" panose="020B0502040504020204" pitchFamily="34" charset="0"/>
            </a:endParaRPr>
          </a:p>
          <a:p>
            <a:pPr marL="203200" indent="-203200">
              <a:lnSpc>
                <a:spcPct val="120000"/>
              </a:lnSpc>
              <a:spcAft>
                <a:spcPts val="600"/>
              </a:spcAft>
              <a:buSzPct val="100000"/>
              <a:buChar char="•"/>
            </a:pPr>
            <a:r>
              <a:rPr lang="en-US" sz="2000" b="1" dirty="0">
                <a:solidFill>
                  <a:srgbClr val="111111"/>
                </a:solidFill>
                <a:latin typeface="Noto Sans Batak" panose="020B0502040504020204" pitchFamily="34" charset="0"/>
                <a:ea typeface="Calibri" pitchFamily="34" charset="-122"/>
                <a:cs typeface="Calibri" pitchFamily="34" charset="-120"/>
              </a:rPr>
              <a:t>Reducción de dimensionalidad</a:t>
            </a:r>
            <a:r>
              <a:rPr lang="en-US" sz="2000" b="0" dirty="0">
                <a:solidFill>
                  <a:srgbClr val="111111"/>
                </a:solidFill>
                <a:latin typeface="Noto Sans Batak" panose="020B0502040504020204" pitchFamily="34" charset="0"/>
                <a:ea typeface="Calibri" pitchFamily="34" charset="-122"/>
                <a:cs typeface="Calibri" pitchFamily="34" charset="-120"/>
              </a:rPr>
              <a:t>: compresión, visualización, preprocesamiento.</a:t>
            </a:r>
            <a:endParaRPr lang="en-US" sz="1200" dirty="0">
              <a:latin typeface="Noto Sans Batak" panose="020B0502040504020204" pitchFamily="34" charset="0"/>
            </a:endParaRPr>
          </a:p>
        </p:txBody>
      </p:sp>
      <p:sp>
        <p:nvSpPr>
          <p:cNvPr id="10" name="Shape 7"/>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11" name="Text 8"/>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12" name="Rectangle 11"/>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3" name="TextBox 12"/>
          <p:cNvSpPr txBox="1"/>
          <p:nvPr/>
        </p:nvSpPr>
        <p:spPr>
          <a:xfrm>
            <a:off x="365760" y="91440"/>
            <a:ext cx="8532336"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Unsupervised learning (aprendizaje no supervisado)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Reinforcement learning (aprendizaje por refuerzo)</a:t>
            </a:r>
            <a:endParaRPr lang="en-US" sz="2200" dirty="0">
              <a:latin typeface="Noto Sans Batak" panose="020B0502040504020204" pitchFamily="34" charset="0"/>
            </a:endParaRPr>
          </a:p>
        </p:txBody>
      </p:sp>
      <p:sp>
        <p:nvSpPr>
          <p:cNvPr id="4" name="Shape 2"/>
          <p:cNvSpPr/>
          <p:nvPr/>
        </p:nvSpPr>
        <p:spPr>
          <a:xfrm>
            <a:off x="147320" y="3429000"/>
            <a:ext cx="6344920" cy="2788920"/>
          </a:xfrm>
          <a:prstGeom prst="roundRect">
            <a:avLst/>
          </a:prstGeom>
          <a:solidFill>
            <a:srgbClr val="FFFFFF"/>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pic>
        <p:nvPicPr>
          <p:cNvPr id="5" name="Image 0" descr="/mnt/data/A_digital_illustration_illustrates_reinforcement_l.png"/>
          <p:cNvPicPr>
            <a:picLocks noChangeAspect="1"/>
          </p:cNvPicPr>
          <p:nvPr/>
        </p:nvPicPr>
        <p:blipFill>
          <a:blip r:embed="rId3"/>
          <a:stretch>
            <a:fillRect/>
          </a:stretch>
        </p:blipFill>
        <p:spPr>
          <a:xfrm>
            <a:off x="6629400" y="2004060"/>
            <a:ext cx="4892040" cy="3261360"/>
          </a:xfrm>
          <a:prstGeom prst="rect">
            <a:avLst/>
          </a:prstGeom>
        </p:spPr>
      </p:pic>
      <p:sp>
        <p:nvSpPr>
          <p:cNvPr id="6" name="Text 3"/>
          <p:cNvSpPr/>
          <p:nvPr/>
        </p:nvSpPr>
        <p:spPr>
          <a:xfrm>
            <a:off x="822960" y="1051560"/>
            <a:ext cx="5577840" cy="45720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Idea clave</a:t>
            </a:r>
            <a:endParaRPr lang="en-US" sz="2000" dirty="0">
              <a:latin typeface="Noto Sans Batak" panose="020B0502040504020204" pitchFamily="34" charset="0"/>
            </a:endParaRPr>
          </a:p>
        </p:txBody>
      </p:sp>
      <p:sp>
        <p:nvSpPr>
          <p:cNvPr id="7" name="Text 4"/>
          <p:cNvSpPr/>
          <p:nvPr/>
        </p:nvSpPr>
        <p:spPr>
          <a:xfrm>
            <a:off x="457200" y="1508760"/>
            <a:ext cx="6035040" cy="914400"/>
          </a:xfrm>
          <a:prstGeom prst="rect">
            <a:avLst/>
          </a:prstGeom>
          <a:noFill/>
          <a:ln/>
        </p:spPr>
        <p:txBody>
          <a:bodyPr wrap="square" rtlCol="0" anchor="t"/>
          <a:lstStyle/>
          <a:p>
            <a:pPr marL="0" indent="0">
              <a:lnSpc>
                <a:spcPct val="120000"/>
              </a:lnSpc>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Un </a:t>
            </a:r>
            <a:r>
              <a:rPr lang="en-US" sz="2200" b="1" dirty="0" err="1">
                <a:solidFill>
                  <a:srgbClr val="111111"/>
                </a:solidFill>
                <a:latin typeface="Noto Sans Batak" panose="020B0502040504020204" pitchFamily="34" charset="0"/>
                <a:ea typeface="Calibri" pitchFamily="34" charset="-122"/>
                <a:cs typeface="Calibri" pitchFamily="34" charset="-120"/>
              </a:rPr>
              <a:t>agente</a:t>
            </a:r>
            <a:r>
              <a:rPr lang="en-US" sz="2200" b="0" dirty="0">
                <a:solidFill>
                  <a:srgbClr val="111111"/>
                </a:solidFill>
                <a:latin typeface="Noto Sans Batak" panose="020B0502040504020204" pitchFamily="34" charset="0"/>
                <a:ea typeface="Calibri" pitchFamily="34" charset="-122"/>
                <a:cs typeface="Calibri" pitchFamily="34" charset="-120"/>
              </a:rPr>
              <a:t> interactúa con un </a:t>
            </a:r>
            <a:r>
              <a:rPr lang="en-US" sz="2200" b="1" dirty="0" err="1">
                <a:solidFill>
                  <a:srgbClr val="111111"/>
                </a:solidFill>
                <a:latin typeface="Noto Sans Batak" panose="020B0502040504020204" pitchFamily="34" charset="0"/>
                <a:ea typeface="Calibri" pitchFamily="34" charset="-122"/>
                <a:cs typeface="Calibri" pitchFamily="34" charset="-120"/>
              </a:rPr>
              <a:t>entorno</a:t>
            </a:r>
            <a:r>
              <a:rPr lang="en-US" sz="2200" b="0" dirty="0">
                <a:solidFill>
                  <a:srgbClr val="111111"/>
                </a:solidFill>
                <a:latin typeface="Noto Sans Batak" panose="020B0502040504020204" pitchFamily="34" charset="0"/>
                <a:ea typeface="Calibri" pitchFamily="34" charset="-122"/>
                <a:cs typeface="Calibri" pitchFamily="34" charset="-120"/>
              </a:rPr>
              <a:t> y aprende una estrategia (política) mediante prueba y error para </a:t>
            </a:r>
            <a:r>
              <a:rPr lang="en-US" sz="2200" b="1" dirty="0" err="1">
                <a:solidFill>
                  <a:srgbClr val="111111"/>
                </a:solidFill>
                <a:latin typeface="Noto Sans Batak" panose="020B0502040504020204" pitchFamily="34" charset="0"/>
                <a:ea typeface="Calibri" pitchFamily="34" charset="-122"/>
                <a:cs typeface="Calibri" pitchFamily="34" charset="-120"/>
              </a:rPr>
              <a:t>maximizar</a:t>
            </a:r>
            <a:r>
              <a:rPr lang="en-US" sz="2200" b="1" dirty="0">
                <a:solidFill>
                  <a:srgbClr val="111111"/>
                </a:solidFill>
                <a:latin typeface="Noto Sans Batak" panose="020B0502040504020204" pitchFamily="34" charset="0"/>
                <a:ea typeface="Calibri" pitchFamily="34" charset="-122"/>
                <a:cs typeface="Calibri" pitchFamily="34" charset="-120"/>
              </a:rPr>
              <a:t> </a:t>
            </a:r>
            <a:r>
              <a:rPr lang="en-US" sz="2200" b="1" dirty="0" err="1">
                <a:solidFill>
                  <a:srgbClr val="111111"/>
                </a:solidFill>
                <a:latin typeface="Noto Sans Batak" panose="020B0502040504020204" pitchFamily="34" charset="0"/>
                <a:ea typeface="Calibri" pitchFamily="34" charset="-122"/>
                <a:cs typeface="Calibri" pitchFamily="34" charset="-120"/>
              </a:rPr>
              <a:t>recompensa</a:t>
            </a:r>
            <a:r>
              <a:rPr lang="en-US" sz="2200" b="0" dirty="0">
                <a:solidFill>
                  <a:srgbClr val="111111"/>
                </a:solidFill>
                <a:latin typeface="Noto Sans Batak" panose="020B0502040504020204" pitchFamily="34" charset="0"/>
                <a:ea typeface="Calibri" pitchFamily="34" charset="-122"/>
                <a:cs typeface="Calibri" pitchFamily="34" charset="-120"/>
              </a:rPr>
              <a:t>.</a:t>
            </a:r>
            <a:endParaRPr lang="en-US" sz="1600" dirty="0">
              <a:latin typeface="Noto Sans Batak" panose="020B0502040504020204" pitchFamily="34" charset="0"/>
            </a:endParaRPr>
          </a:p>
        </p:txBody>
      </p:sp>
      <p:sp>
        <p:nvSpPr>
          <p:cNvPr id="8" name="Text 5"/>
          <p:cNvSpPr/>
          <p:nvPr/>
        </p:nvSpPr>
        <p:spPr>
          <a:xfrm>
            <a:off x="777240" y="3104388"/>
            <a:ext cx="5669280" cy="365760"/>
          </a:xfrm>
          <a:prstGeom prst="rect">
            <a:avLst/>
          </a:prstGeom>
          <a:noFill/>
          <a:ln/>
        </p:spPr>
        <p:txBody>
          <a:bodyPr wrap="square" rtlCol="0" anchor="ctr"/>
          <a:lstStyle/>
          <a:p>
            <a:pPr marL="0" indent="0">
              <a:spcAft>
                <a:spcPts val="600"/>
              </a:spcAft>
              <a:buNone/>
            </a:pPr>
            <a:r>
              <a:rPr lang="en-US" sz="2200" b="0" u="sng" dirty="0">
                <a:solidFill>
                  <a:srgbClr val="111111"/>
                </a:solidFill>
                <a:latin typeface="Noto Sans Batak" panose="020B0502040504020204" pitchFamily="34" charset="0"/>
                <a:ea typeface="Calibri" pitchFamily="34" charset="-122"/>
                <a:cs typeface="Calibri" pitchFamily="34" charset="-120"/>
              </a:rPr>
              <a:t>Componentes (lenguaje estándar RL)</a:t>
            </a:r>
            <a:endParaRPr lang="en-US" sz="1600" u="sng" dirty="0">
              <a:latin typeface="Noto Sans Batak" panose="020B0502040504020204" pitchFamily="34" charset="0"/>
            </a:endParaRPr>
          </a:p>
        </p:txBody>
      </p:sp>
      <p:sp>
        <p:nvSpPr>
          <p:cNvPr id="9" name="Text 6"/>
          <p:cNvSpPr/>
          <p:nvPr/>
        </p:nvSpPr>
        <p:spPr>
          <a:xfrm>
            <a:off x="457200" y="3511296"/>
            <a:ext cx="5440680" cy="3108960"/>
          </a:xfrm>
          <a:prstGeom prst="rect">
            <a:avLst/>
          </a:prstGeom>
          <a:noFill/>
          <a:ln/>
        </p:spPr>
        <p:txBody>
          <a:bodyPr wrap="square" rtlCol="0" anchor="t"/>
          <a:lstStyle/>
          <a:p>
            <a:pPr marL="203200" indent="-203200">
              <a:lnSpc>
                <a:spcPct val="120000"/>
              </a:lnSpc>
              <a:spcAft>
                <a:spcPts val="600"/>
              </a:spcAft>
              <a:buSzPct val="100000"/>
              <a:buChar char="•"/>
            </a:pPr>
            <a:r>
              <a:rPr lang="en-US" sz="2200" b="1" dirty="0">
                <a:solidFill>
                  <a:srgbClr val="111111"/>
                </a:solidFill>
                <a:latin typeface="Noto Sans Batak" panose="020B0502040504020204" pitchFamily="34" charset="0"/>
                <a:ea typeface="Calibri" pitchFamily="34" charset="-122"/>
                <a:cs typeface="Calibri" pitchFamily="34" charset="-120"/>
              </a:rPr>
              <a:t>Estado</a:t>
            </a:r>
            <a:r>
              <a:rPr lang="en-US" sz="2200" b="0" dirty="0">
                <a:solidFill>
                  <a:srgbClr val="111111"/>
                </a:solidFill>
                <a:latin typeface="Noto Sans Batak" panose="020B0502040504020204" pitchFamily="34" charset="0"/>
                <a:ea typeface="Calibri" pitchFamily="34" charset="-122"/>
                <a:cs typeface="Calibri" pitchFamily="34" charset="-120"/>
              </a:rPr>
              <a:t>: información disponible para decidir.</a:t>
            </a:r>
            <a:endParaRPr lang="en-US" sz="1600" dirty="0">
              <a:latin typeface="Noto Sans Batak" panose="020B0502040504020204" pitchFamily="34" charset="0"/>
            </a:endParaRPr>
          </a:p>
          <a:p>
            <a:pPr marL="203200" indent="-203200">
              <a:lnSpc>
                <a:spcPct val="120000"/>
              </a:lnSpc>
              <a:spcAft>
                <a:spcPts val="600"/>
              </a:spcAft>
              <a:buSzPct val="100000"/>
              <a:buChar char="•"/>
            </a:pPr>
            <a:r>
              <a:rPr lang="en-US" sz="2200" b="1" dirty="0">
                <a:solidFill>
                  <a:srgbClr val="111111"/>
                </a:solidFill>
                <a:latin typeface="Noto Sans Batak" panose="020B0502040504020204" pitchFamily="34" charset="0"/>
                <a:ea typeface="Calibri" pitchFamily="34" charset="-122"/>
                <a:cs typeface="Calibri" pitchFamily="34" charset="-120"/>
              </a:rPr>
              <a:t>Acciones</a:t>
            </a:r>
            <a:r>
              <a:rPr lang="en-US" sz="2200" b="0" dirty="0">
                <a:solidFill>
                  <a:srgbClr val="111111"/>
                </a:solidFill>
                <a:latin typeface="Noto Sans Batak" panose="020B0502040504020204" pitchFamily="34" charset="0"/>
                <a:ea typeface="Calibri" pitchFamily="34" charset="-122"/>
                <a:cs typeface="Calibri" pitchFamily="34" charset="-120"/>
              </a:rPr>
              <a:t>: decisiones permitidas.</a:t>
            </a:r>
            <a:endParaRPr lang="en-US" sz="1600" dirty="0">
              <a:latin typeface="Noto Sans Batak" panose="020B0502040504020204" pitchFamily="34" charset="0"/>
            </a:endParaRPr>
          </a:p>
          <a:p>
            <a:pPr marL="203200" indent="-203200">
              <a:lnSpc>
                <a:spcPct val="120000"/>
              </a:lnSpc>
              <a:spcAft>
                <a:spcPts val="600"/>
              </a:spcAft>
              <a:buSzPct val="100000"/>
              <a:buChar char="•"/>
            </a:pPr>
            <a:r>
              <a:rPr lang="en-US" sz="2200" b="1" dirty="0">
                <a:solidFill>
                  <a:srgbClr val="111111"/>
                </a:solidFill>
                <a:latin typeface="Noto Sans Batak" panose="020B0502040504020204" pitchFamily="34" charset="0"/>
                <a:ea typeface="Calibri" pitchFamily="34" charset="-122"/>
                <a:cs typeface="Calibri" pitchFamily="34" charset="-120"/>
              </a:rPr>
              <a:t>Señal de recompensa</a:t>
            </a:r>
            <a:r>
              <a:rPr lang="en-US" sz="2200" b="0" dirty="0">
                <a:solidFill>
                  <a:srgbClr val="111111"/>
                </a:solidFill>
                <a:latin typeface="Noto Sans Batak" panose="020B0502040504020204" pitchFamily="34" charset="0"/>
                <a:ea typeface="Calibri" pitchFamily="34" charset="-122"/>
                <a:cs typeface="Calibri" pitchFamily="34" charset="-120"/>
              </a:rPr>
              <a:t>: feedback tras cada acción.</a:t>
            </a:r>
            <a:endParaRPr lang="en-US" sz="1600" dirty="0">
              <a:latin typeface="Noto Sans Batak" panose="020B0502040504020204" pitchFamily="34" charset="0"/>
            </a:endParaRPr>
          </a:p>
          <a:p>
            <a:pPr marL="203200" indent="-203200">
              <a:lnSpc>
                <a:spcPct val="120000"/>
              </a:lnSpc>
              <a:spcAft>
                <a:spcPts val="600"/>
              </a:spcAft>
              <a:buSzPct val="100000"/>
              <a:buChar char="•"/>
            </a:pPr>
            <a:r>
              <a:rPr lang="en-US" sz="2200" b="1" dirty="0">
                <a:solidFill>
                  <a:srgbClr val="111111"/>
                </a:solidFill>
                <a:latin typeface="Noto Sans Batak" panose="020B0502040504020204" pitchFamily="34" charset="0"/>
                <a:ea typeface="Calibri" pitchFamily="34" charset="-122"/>
                <a:cs typeface="Calibri" pitchFamily="34" charset="-120"/>
              </a:rPr>
              <a:t>Política</a:t>
            </a:r>
            <a:r>
              <a:rPr lang="en-US" sz="2200" b="0" dirty="0">
                <a:solidFill>
                  <a:srgbClr val="111111"/>
                </a:solidFill>
                <a:latin typeface="Noto Sans Batak" panose="020B0502040504020204" pitchFamily="34" charset="0"/>
                <a:ea typeface="Calibri" pitchFamily="34" charset="-122"/>
                <a:cs typeface="Calibri" pitchFamily="34" charset="-120"/>
              </a:rPr>
              <a:t>: regla/función que mapea estados a acciones.</a:t>
            </a:r>
            <a:endParaRPr lang="en-US" sz="1600" dirty="0">
              <a:latin typeface="Noto Sans Batak" panose="020B0502040504020204" pitchFamily="34" charset="0"/>
            </a:endParaRPr>
          </a:p>
        </p:txBody>
      </p:sp>
      <p:sp>
        <p:nvSpPr>
          <p:cNvPr id="10" name="Shape 7"/>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11" name="Text 8"/>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12" name="Rectangle 11"/>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3" name="TextBox 12"/>
          <p:cNvSpPr txBox="1"/>
          <p:nvPr/>
        </p:nvSpPr>
        <p:spPr>
          <a:xfrm>
            <a:off x="365760" y="91440"/>
            <a:ext cx="8231164"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Reinforcement learning (aprendizaje por refuerzo)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7F2EA"/>
        </a:solidFill>
        <a:effectLst/>
      </p:bgPr>
    </p:bg>
    <p:spTree>
      <p:nvGrpSpPr>
        <p:cNvPr id="1" name=""/>
        <p:cNvGrpSpPr/>
        <p:nvPr/>
      </p:nvGrpSpPr>
      <p:grpSpPr>
        <a:xfrm>
          <a:off x="0" y="0"/>
          <a:ext cx="0" cy="0"/>
          <a:chOff x="0" y="0"/>
          <a:chExt cx="0" cy="0"/>
        </a:xfrm>
      </p:grpSpPr>
      <p:sp>
        <p:nvSpPr>
          <p:cNvPr id="2" name="Shape 0"/>
          <p:cNvSpPr/>
          <p:nvPr/>
        </p:nvSpPr>
        <p:spPr>
          <a:xfrm>
            <a:off x="0" y="0"/>
            <a:ext cx="12191695" cy="594360"/>
          </a:xfrm>
          <a:prstGeom prst="rect">
            <a:avLst/>
          </a:prstGeom>
          <a:solidFill>
            <a:srgbClr val="0B1F3B"/>
          </a:solidFill>
          <a:ln w="12700">
            <a:solidFill>
              <a:srgbClr val="0B1F3B"/>
            </a:solidFill>
            <a:prstDash val="solid"/>
          </a:ln>
        </p:spPr>
        <p:txBody>
          <a:bodyPr/>
          <a:lstStyle/>
          <a:p>
            <a:endParaRPr>
              <a:latin typeface="Noto Sans Batak" panose="020B0502040504020204" pitchFamily="34" charset="0"/>
            </a:endParaRPr>
          </a:p>
        </p:txBody>
      </p:sp>
      <p:sp>
        <p:nvSpPr>
          <p:cNvPr id="3" name="Text 1"/>
          <p:cNvSpPr/>
          <p:nvPr/>
        </p:nvSpPr>
        <p:spPr>
          <a:xfrm>
            <a:off x="640080" y="128016"/>
            <a:ext cx="10911535" cy="365760"/>
          </a:xfrm>
          <a:prstGeom prst="rect">
            <a:avLst/>
          </a:prstGeom>
          <a:noFill/>
          <a:ln/>
        </p:spPr>
        <p:txBody>
          <a:bodyPr wrap="square" rtlCol="0" anchor="ctr"/>
          <a:lstStyle/>
          <a:p>
            <a:pPr marL="0" indent="0">
              <a:spcAft>
                <a:spcPts val="600"/>
              </a:spcAft>
              <a:buNone/>
            </a:pPr>
            <a:r>
              <a:rPr lang="en-US" sz="2200" b="0" dirty="0">
                <a:solidFill>
                  <a:srgbClr val="111111"/>
                </a:solidFill>
                <a:latin typeface="Noto Sans Batak" panose="020B0502040504020204" pitchFamily="34" charset="0"/>
                <a:ea typeface="Calibri" pitchFamily="34" charset="-122"/>
                <a:cs typeface="Calibri" pitchFamily="34" charset="-120"/>
              </a:rPr>
              <a:t>Deep learning (dentro de ML) y próximos pasos</a:t>
            </a:r>
            <a:endParaRPr lang="en-US" sz="2200" dirty="0">
              <a:latin typeface="Noto Sans Batak" panose="020B0502040504020204" pitchFamily="34" charset="0"/>
            </a:endParaRPr>
          </a:p>
        </p:txBody>
      </p:sp>
      <p:sp>
        <p:nvSpPr>
          <p:cNvPr id="4" name="Shape 2"/>
          <p:cNvSpPr/>
          <p:nvPr/>
        </p:nvSpPr>
        <p:spPr>
          <a:xfrm>
            <a:off x="264160" y="960120"/>
            <a:ext cx="6319520" cy="5349240"/>
          </a:xfrm>
          <a:prstGeom prst="roundRect">
            <a:avLst/>
          </a:prstGeom>
          <a:solidFill>
            <a:srgbClr val="FFFFFF"/>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sp>
        <p:nvSpPr>
          <p:cNvPr id="5" name="Text 3"/>
          <p:cNvSpPr/>
          <p:nvPr/>
        </p:nvSpPr>
        <p:spPr>
          <a:xfrm>
            <a:off x="1005840" y="1097280"/>
            <a:ext cx="5303520" cy="411480"/>
          </a:xfrm>
          <a:prstGeom prst="rect">
            <a:avLst/>
          </a:prstGeom>
          <a:noFill/>
          <a:ln/>
        </p:spPr>
        <p:txBody>
          <a:bodyPr wrap="square" rtlCol="0" anchor="ctr"/>
          <a:lstStyle/>
          <a:p>
            <a:pPr marL="0" indent="0">
              <a:spcAft>
                <a:spcPts val="600"/>
              </a:spcAft>
              <a:buNone/>
            </a:pPr>
            <a:r>
              <a:rPr lang="en-US" b="0" dirty="0">
                <a:solidFill>
                  <a:srgbClr val="111111"/>
                </a:solidFill>
                <a:latin typeface="Noto Sans Batak" panose="020B0502040504020204" pitchFamily="34" charset="0"/>
                <a:ea typeface="Calibri" pitchFamily="34" charset="-122"/>
                <a:cs typeface="Calibri" pitchFamily="34" charset="-120"/>
              </a:rPr>
              <a:t>Deep learning en 30 segundos</a:t>
            </a:r>
            <a:endParaRPr lang="en-US" sz="1400" dirty="0">
              <a:latin typeface="Noto Sans Batak" panose="020B0502040504020204" pitchFamily="34" charset="0"/>
            </a:endParaRPr>
          </a:p>
        </p:txBody>
      </p:sp>
      <p:sp>
        <p:nvSpPr>
          <p:cNvPr id="6" name="Text 4"/>
          <p:cNvSpPr/>
          <p:nvPr/>
        </p:nvSpPr>
        <p:spPr>
          <a:xfrm>
            <a:off x="365760" y="1554480"/>
            <a:ext cx="6126480" cy="2331720"/>
          </a:xfrm>
          <a:prstGeom prst="rect">
            <a:avLst/>
          </a:prstGeom>
          <a:noFill/>
          <a:ln/>
        </p:spPr>
        <p:txBody>
          <a:bodyPr wrap="square" rtlCol="0" anchor="t"/>
          <a:lstStyle/>
          <a:p>
            <a:pPr marL="203200" indent="-203200">
              <a:lnSpc>
                <a:spcPct val="120000"/>
              </a:lnSpc>
              <a:spcAft>
                <a:spcPts val="600"/>
              </a:spcAft>
              <a:buSzPct val="100000"/>
              <a:buChar char="•"/>
            </a:pPr>
            <a:r>
              <a:rPr lang="en-US" sz="2000" b="0" dirty="0">
                <a:solidFill>
                  <a:srgbClr val="111111"/>
                </a:solidFill>
                <a:latin typeface="Noto Sans Batak" panose="020B0502040504020204" pitchFamily="34" charset="0"/>
                <a:ea typeface="Calibri" pitchFamily="34" charset="-122"/>
                <a:cs typeface="Calibri" pitchFamily="34" charset="-120"/>
              </a:rPr>
              <a:t>Usa redes neuronales con muchas capas (modelos “profundos”).</a:t>
            </a:r>
            <a:endParaRPr lang="en-US" sz="1200" dirty="0">
              <a:latin typeface="Noto Sans Batak" panose="020B0502040504020204" pitchFamily="34" charset="0"/>
            </a:endParaRPr>
          </a:p>
          <a:p>
            <a:pPr marL="203200" indent="-203200">
              <a:lnSpc>
                <a:spcPct val="120000"/>
              </a:lnSpc>
              <a:spcAft>
                <a:spcPts val="600"/>
              </a:spcAft>
              <a:buSzPct val="100000"/>
              <a:buChar char="•"/>
            </a:pPr>
            <a:r>
              <a:rPr lang="en-US" sz="2000" b="0" dirty="0">
                <a:solidFill>
                  <a:srgbClr val="111111"/>
                </a:solidFill>
                <a:latin typeface="Noto Sans Batak" panose="020B0502040504020204" pitchFamily="34" charset="0"/>
                <a:ea typeface="Calibri" pitchFamily="34" charset="-122"/>
                <a:cs typeface="Calibri" pitchFamily="34" charset="-120"/>
              </a:rPr>
              <a:t>Funciones de activación no lineales permiten capturar patrones complejos.</a:t>
            </a:r>
            <a:endParaRPr lang="en-US" sz="1200" dirty="0">
              <a:latin typeface="Noto Sans Batak" panose="020B0502040504020204" pitchFamily="34" charset="0"/>
            </a:endParaRPr>
          </a:p>
          <a:p>
            <a:pPr marL="203200" indent="-203200">
              <a:lnSpc>
                <a:spcPct val="120000"/>
              </a:lnSpc>
              <a:spcAft>
                <a:spcPts val="600"/>
              </a:spcAft>
              <a:buSzPct val="100000"/>
              <a:buChar char="•"/>
            </a:pPr>
            <a:r>
              <a:rPr lang="en-US" sz="2000" b="0" dirty="0">
                <a:solidFill>
                  <a:srgbClr val="111111"/>
                </a:solidFill>
                <a:latin typeface="Noto Sans Batak" panose="020B0502040504020204" pitchFamily="34" charset="0"/>
                <a:ea typeface="Calibri" pitchFamily="34" charset="-122"/>
                <a:cs typeface="Calibri" pitchFamily="34" charset="-120"/>
              </a:rPr>
              <a:t>Backprop + descenso por gradiente optimizan millones de parámetros.</a:t>
            </a:r>
            <a:endParaRPr lang="en-US" sz="1200" dirty="0">
              <a:latin typeface="Noto Sans Batak" panose="020B0502040504020204" pitchFamily="34" charset="0"/>
            </a:endParaRPr>
          </a:p>
          <a:p>
            <a:pPr marL="203200" indent="-203200">
              <a:lnSpc>
                <a:spcPct val="120000"/>
              </a:lnSpc>
              <a:spcAft>
                <a:spcPts val="600"/>
              </a:spcAft>
              <a:buSzPct val="100000"/>
              <a:buChar char="•"/>
            </a:pPr>
            <a:r>
              <a:rPr lang="en-US" sz="2000" b="0" dirty="0">
                <a:solidFill>
                  <a:srgbClr val="111111"/>
                </a:solidFill>
                <a:latin typeface="Noto Sans Batak" panose="020B0502040504020204" pitchFamily="34" charset="0"/>
                <a:ea typeface="Calibri" pitchFamily="34" charset="-122"/>
                <a:cs typeface="Calibri" pitchFamily="34" charset="-120"/>
              </a:rPr>
              <a:t>Suele requerir más datos y cómputo que ML “tradicional”.</a:t>
            </a:r>
            <a:endParaRPr lang="en-US" sz="1200" dirty="0">
              <a:latin typeface="Noto Sans Batak" panose="020B0502040504020204" pitchFamily="34" charset="0"/>
            </a:endParaRPr>
          </a:p>
        </p:txBody>
      </p:sp>
      <p:sp>
        <p:nvSpPr>
          <p:cNvPr id="9" name="Shape 7"/>
          <p:cNvSpPr/>
          <p:nvPr/>
        </p:nvSpPr>
        <p:spPr>
          <a:xfrm>
            <a:off x="6903720" y="960120"/>
            <a:ext cx="4709160" cy="5349240"/>
          </a:xfrm>
          <a:prstGeom prst="roundRect">
            <a:avLst/>
          </a:prstGeom>
          <a:solidFill>
            <a:srgbClr val="F3F6FA"/>
          </a:solidFill>
          <a:ln w="12700">
            <a:solidFill>
              <a:srgbClr val="E3E8F0"/>
            </a:solidFill>
            <a:prstDash val="solid"/>
          </a:ln>
        </p:spPr>
        <p:txBody>
          <a:bodyPr/>
          <a:lstStyle/>
          <a:p>
            <a:endParaRPr>
              <a:latin typeface="Noto Sans Batak" panose="020B0502040504020204" pitchFamily="34" charset="0"/>
            </a:endParaRPr>
          </a:p>
        </p:txBody>
      </p:sp>
      <p:pic>
        <p:nvPicPr>
          <p:cNvPr id="10" name="Image 0" descr="/mnt/data/A_digital_illustration_illustrates_artificial_inte.png"/>
          <p:cNvPicPr>
            <a:picLocks noChangeAspect="1"/>
          </p:cNvPicPr>
          <p:nvPr/>
        </p:nvPicPr>
        <p:blipFill>
          <a:blip r:embed="rId3"/>
          <a:srcRect l="20655" r="20655"/>
          <a:stretch/>
        </p:blipFill>
        <p:spPr>
          <a:xfrm>
            <a:off x="6903720" y="960120"/>
            <a:ext cx="4709160" cy="5349240"/>
          </a:xfrm>
          <a:prstGeom prst="rect">
            <a:avLst/>
          </a:prstGeom>
        </p:spPr>
      </p:pic>
      <p:sp>
        <p:nvSpPr>
          <p:cNvPr id="11" name="Shape 8"/>
          <p:cNvSpPr/>
          <p:nvPr/>
        </p:nvSpPr>
        <p:spPr>
          <a:xfrm>
            <a:off x="6903720" y="960120"/>
            <a:ext cx="4709160" cy="5349240"/>
          </a:xfrm>
          <a:prstGeom prst="rect">
            <a:avLst/>
          </a:prstGeom>
          <a:solidFill>
            <a:srgbClr val="0B1F3B">
              <a:alpha val="45000"/>
            </a:srgbClr>
          </a:solidFill>
          <a:ln w="12700">
            <a:solidFill>
              <a:srgbClr val="0B1F3B">
                <a:alpha val="0"/>
              </a:srgbClr>
            </a:solidFill>
            <a:prstDash val="solid"/>
          </a:ln>
        </p:spPr>
        <p:txBody>
          <a:bodyPr/>
          <a:lstStyle/>
          <a:p>
            <a:endParaRPr>
              <a:latin typeface="Noto Sans Batak" panose="020B0502040504020204" pitchFamily="34" charset="0"/>
            </a:endParaRPr>
          </a:p>
        </p:txBody>
      </p:sp>
      <p:sp>
        <p:nvSpPr>
          <p:cNvPr id="12" name="Text 9"/>
          <p:cNvSpPr/>
          <p:nvPr/>
        </p:nvSpPr>
        <p:spPr>
          <a:xfrm>
            <a:off x="7253935" y="4539996"/>
            <a:ext cx="4297680" cy="365760"/>
          </a:xfrm>
          <a:prstGeom prst="rect">
            <a:avLst/>
          </a:prstGeom>
          <a:noFill/>
          <a:ln/>
        </p:spPr>
        <p:txBody>
          <a:bodyPr wrap="square" rtlCol="0" anchor="ctr"/>
          <a:lstStyle/>
          <a:p>
            <a:pPr marL="0" indent="0">
              <a:spcAft>
                <a:spcPts val="600"/>
              </a:spcAft>
              <a:buNone/>
            </a:pPr>
            <a:r>
              <a:rPr lang="en-US" sz="2200" b="0" u="sng" dirty="0">
                <a:solidFill>
                  <a:schemeClr val="bg1"/>
                </a:solidFill>
                <a:latin typeface="Noto Sans Batak" panose="020B0502040504020204" pitchFamily="34" charset="0"/>
                <a:ea typeface="Calibri" pitchFamily="34" charset="-122"/>
                <a:cs typeface="Calibri" pitchFamily="34" charset="-120"/>
              </a:rPr>
              <a:t>Lectura recomendada</a:t>
            </a:r>
            <a:endParaRPr lang="en-US" sz="1800" u="sng" dirty="0">
              <a:solidFill>
                <a:schemeClr val="bg1"/>
              </a:solidFill>
              <a:latin typeface="Noto Sans Batak" panose="020B0502040504020204" pitchFamily="34" charset="0"/>
            </a:endParaRPr>
          </a:p>
        </p:txBody>
      </p:sp>
      <p:sp>
        <p:nvSpPr>
          <p:cNvPr id="13" name="Text 10"/>
          <p:cNvSpPr/>
          <p:nvPr/>
        </p:nvSpPr>
        <p:spPr>
          <a:xfrm>
            <a:off x="7253935" y="4951476"/>
            <a:ext cx="4297680" cy="365760"/>
          </a:xfrm>
          <a:prstGeom prst="rect">
            <a:avLst/>
          </a:prstGeom>
          <a:noFill/>
          <a:ln/>
        </p:spPr>
        <p:txBody>
          <a:bodyPr wrap="square" rtlCol="0" anchor="ctr"/>
          <a:lstStyle/>
          <a:p>
            <a:pPr marL="0" indent="0">
              <a:spcAft>
                <a:spcPts val="600"/>
              </a:spcAft>
              <a:buNone/>
            </a:pPr>
            <a:r>
              <a:rPr lang="en-US" sz="2200" b="0" dirty="0">
                <a:solidFill>
                  <a:schemeClr val="bg1"/>
                </a:solidFill>
                <a:latin typeface="Noto Sans Batak" panose="020B0502040504020204" pitchFamily="34" charset="0"/>
                <a:ea typeface="Calibri" pitchFamily="34" charset="-122"/>
                <a:cs typeface="Calibri" pitchFamily="34" charset="-120"/>
              </a:rPr>
              <a:t>IBM Think — Machine Learning</a:t>
            </a:r>
            <a:endParaRPr lang="en-US" sz="1600" dirty="0">
              <a:solidFill>
                <a:schemeClr val="bg1"/>
              </a:solidFill>
              <a:latin typeface="Noto Sans Batak" panose="020B0502040504020204" pitchFamily="34" charset="0"/>
            </a:endParaRPr>
          </a:p>
        </p:txBody>
      </p:sp>
      <p:sp>
        <p:nvSpPr>
          <p:cNvPr id="14" name="Text 11"/>
          <p:cNvSpPr/>
          <p:nvPr/>
        </p:nvSpPr>
        <p:spPr>
          <a:xfrm>
            <a:off x="7253935" y="5362956"/>
            <a:ext cx="4297680" cy="731520"/>
          </a:xfrm>
          <a:prstGeom prst="rect">
            <a:avLst/>
          </a:prstGeom>
          <a:noFill/>
          <a:ln/>
        </p:spPr>
        <p:txBody>
          <a:bodyPr wrap="square" rtlCol="0" anchor="ctr"/>
          <a:lstStyle/>
          <a:p>
            <a:pPr marL="0" indent="0">
              <a:spcAft>
                <a:spcPts val="600"/>
              </a:spcAft>
              <a:buNone/>
            </a:pPr>
            <a:r>
              <a:rPr lang="en-US" sz="2200" b="0" dirty="0">
                <a:solidFill>
                  <a:srgbClr val="0563C1"/>
                </a:solidFill>
                <a:latin typeface="Noto Sans Batak" panose="020B0502040504020204" pitchFamily="34" charset="0"/>
                <a:ea typeface="Calibri" pitchFamily="34" charset="-122"/>
                <a:cs typeface="Calibri" pitchFamily="34" charset="-120"/>
                <a:hlinkClick r:id="rId4">
                  <a:extLst>
                    <a:ext uri="{A12FA001-AC4F-418D-AE19-62706E023703}">
                      <ahyp:hlinkClr xmlns:ahyp="http://schemas.microsoft.com/office/drawing/2018/hyperlinkcolor" val="tx"/>
                    </a:ext>
                  </a:extLst>
                </a:hlinkClick>
              </a:rPr>
              <a:t>https://www.ibm.com/think/topics/</a:t>
            </a:r>
            <a:r>
              <a:rPr lang="en-US" sz="2200" b="0" dirty="0">
                <a:solidFill>
                  <a:schemeClr val="bg1"/>
                </a:solidFill>
                <a:latin typeface="Noto Sans Batak" panose="020B0502040504020204" pitchFamily="34" charset="0"/>
                <a:ea typeface="Calibri" pitchFamily="34" charset="-122"/>
                <a:cs typeface="Calibri" pitchFamily="34" charset="-120"/>
                <a:hlinkClick r:id="rId4">
                  <a:extLst>
                    <a:ext uri="{A12FA001-AC4F-418D-AE19-62706E023703}">
                      <ahyp:hlinkClr xmlns:ahyp="http://schemas.microsoft.com/office/drawing/2018/hyperlinkcolor" val="tx"/>
                    </a:ext>
                  </a:extLst>
                </a:hlinkClick>
              </a:rPr>
              <a:t>machine-learning</a:t>
            </a:r>
            <a:r>
              <a:rPr lang="en-US" sz="2200" b="0" dirty="0">
                <a:solidFill>
                  <a:schemeClr val="bg1"/>
                </a:solidFill>
                <a:latin typeface="Noto Sans Batak" panose="020B0502040504020204" pitchFamily="34" charset="0"/>
                <a:ea typeface="Calibri" pitchFamily="34" charset="-122"/>
                <a:cs typeface="Calibri" pitchFamily="34" charset="-120"/>
              </a:rPr>
              <a:t> </a:t>
            </a:r>
            <a:endParaRPr lang="en-US" sz="1200" dirty="0">
              <a:solidFill>
                <a:schemeClr val="bg1"/>
              </a:solidFill>
              <a:latin typeface="Noto Sans Batak" panose="020B0502040504020204" pitchFamily="34" charset="0"/>
            </a:endParaRPr>
          </a:p>
        </p:txBody>
      </p:sp>
      <p:sp>
        <p:nvSpPr>
          <p:cNvPr id="15" name="Shape 12"/>
          <p:cNvSpPr/>
          <p:nvPr/>
        </p:nvSpPr>
        <p:spPr>
          <a:xfrm>
            <a:off x="0" y="6537960"/>
            <a:ext cx="12191695" cy="320040"/>
          </a:xfrm>
          <a:prstGeom prst="rect">
            <a:avLst/>
          </a:prstGeom>
          <a:solidFill>
            <a:srgbClr val="F3F6FA"/>
          </a:solidFill>
          <a:ln w="12700">
            <a:solidFill>
              <a:srgbClr val="F3F6FA"/>
            </a:solidFill>
            <a:prstDash val="solid"/>
          </a:ln>
        </p:spPr>
        <p:txBody>
          <a:bodyPr/>
          <a:lstStyle/>
          <a:p>
            <a:endParaRPr>
              <a:latin typeface="Noto Sans Batak" panose="020B0502040504020204" pitchFamily="34" charset="0"/>
            </a:endParaRPr>
          </a:p>
        </p:txBody>
      </p:sp>
      <p:sp>
        <p:nvSpPr>
          <p:cNvPr id="16" name="Text 13"/>
          <p:cNvSpPr/>
          <p:nvPr/>
        </p:nvSpPr>
        <p:spPr>
          <a:xfrm>
            <a:off x="457200" y="6601968"/>
            <a:ext cx="11277295" cy="228600"/>
          </a:xfrm>
          <a:prstGeom prst="rect">
            <a:avLst/>
          </a:prstGeom>
          <a:noFill/>
          <a:ln/>
        </p:spPr>
        <p:txBody>
          <a:bodyPr wrap="square" rtlCol="0" anchor="ctr"/>
          <a:lstStyle/>
          <a:p>
            <a:pPr marL="0" indent="0">
              <a:spcAft>
                <a:spcPts val="600"/>
              </a:spcAft>
              <a:buNone/>
            </a:pPr>
            <a:r>
              <a:rPr lang="en-US" sz="1400" b="0" dirty="0">
                <a:solidFill>
                  <a:srgbClr val="111111"/>
                </a:solidFill>
                <a:latin typeface="Noto Sans Batak" panose="020B0502040504020204" pitchFamily="34" charset="0"/>
                <a:ea typeface="Calibri" pitchFamily="34" charset="-122"/>
                <a:cs typeface="Calibri" pitchFamily="34" charset="-120"/>
              </a:rPr>
              <a:t>Fuente base: IBM Think — “What is Machine Learning?”</a:t>
            </a:r>
            <a:endParaRPr lang="en-US" sz="800" dirty="0">
              <a:latin typeface="Noto Sans Batak" panose="020B0502040504020204" pitchFamily="34" charset="0"/>
            </a:endParaRPr>
          </a:p>
        </p:txBody>
      </p:sp>
      <p:sp>
        <p:nvSpPr>
          <p:cNvPr id="17" name="Rectangle 16"/>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18" name="TextBox 17"/>
          <p:cNvSpPr txBox="1"/>
          <p:nvPr/>
        </p:nvSpPr>
        <p:spPr>
          <a:xfrm>
            <a:off x="365760" y="91440"/>
            <a:ext cx="7823167"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Deep learning (dentro de ML) y próximos pasos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2EA"/>
        </a:solidFill>
        <a:effectLst/>
      </p:bgPr>
    </p:bg>
    <p:spTree>
      <p:nvGrpSpPr>
        <p:cNvPr id="1" name=""/>
        <p:cNvGrpSpPr/>
        <p:nvPr/>
      </p:nvGrpSpPr>
      <p:grpSpPr>
        <a:xfrm>
          <a:off x="0" y="0"/>
          <a:ext cx="0" cy="0"/>
          <a:chOff x="0" y="0"/>
          <a:chExt cx="0" cy="0"/>
        </a:xfrm>
      </p:grpSpPr>
      <p:sp>
        <p:nvSpPr>
          <p:cNvPr id="25" name="Shape 2">
            <a:extLst>
              <a:ext uri="{FF2B5EF4-FFF2-40B4-BE49-F238E27FC236}">
                <a16:creationId xmlns:a16="http://schemas.microsoft.com/office/drawing/2014/main" id="{F18232A1-BBE7-8DA5-943A-41ACE7CC5B70}"/>
              </a:ext>
            </a:extLst>
          </p:cNvPr>
          <p:cNvSpPr/>
          <p:nvPr/>
        </p:nvSpPr>
        <p:spPr>
          <a:xfrm>
            <a:off x="7132320" y="807328"/>
            <a:ext cx="4744720" cy="2733040"/>
          </a:xfrm>
          <a:prstGeom prst="roundRect">
            <a:avLst/>
          </a:prstGeom>
          <a:solidFill>
            <a:schemeClr val="accent6">
              <a:lumMod val="40000"/>
              <a:lumOff val="60000"/>
            </a:schemeClr>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sp>
        <p:nvSpPr>
          <p:cNvPr id="24" name="Shape 2">
            <a:extLst>
              <a:ext uri="{FF2B5EF4-FFF2-40B4-BE49-F238E27FC236}">
                <a16:creationId xmlns:a16="http://schemas.microsoft.com/office/drawing/2014/main" id="{A29738D9-CBE9-7117-9379-D4E0DBCFAD7D}"/>
              </a:ext>
            </a:extLst>
          </p:cNvPr>
          <p:cNvSpPr/>
          <p:nvPr/>
        </p:nvSpPr>
        <p:spPr>
          <a:xfrm>
            <a:off x="3027680" y="2676768"/>
            <a:ext cx="5059680" cy="2967374"/>
          </a:xfrm>
          <a:prstGeom prst="roundRect">
            <a:avLst/>
          </a:prstGeom>
          <a:solidFill>
            <a:schemeClr val="accent4">
              <a:lumMod val="40000"/>
              <a:lumOff val="60000"/>
            </a:schemeClr>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sp>
        <p:nvSpPr>
          <p:cNvPr id="23" name="Shape 2">
            <a:extLst>
              <a:ext uri="{FF2B5EF4-FFF2-40B4-BE49-F238E27FC236}">
                <a16:creationId xmlns:a16="http://schemas.microsoft.com/office/drawing/2014/main" id="{1D182E00-28E5-2460-2F5A-8A3A36D6D3A5}"/>
              </a:ext>
            </a:extLst>
          </p:cNvPr>
          <p:cNvSpPr/>
          <p:nvPr/>
        </p:nvSpPr>
        <p:spPr>
          <a:xfrm>
            <a:off x="264160" y="4698608"/>
            <a:ext cx="3068320" cy="2103120"/>
          </a:xfrm>
          <a:prstGeom prst="roundRect">
            <a:avLst/>
          </a:prstGeom>
          <a:solidFill>
            <a:schemeClr val="accent1">
              <a:lumMod val="20000"/>
              <a:lumOff val="80000"/>
            </a:schemeClr>
          </a:solidFill>
          <a:ln w="12700">
            <a:solidFill>
              <a:srgbClr val="E3E8F0"/>
            </a:solidFill>
            <a:prstDash val="solid"/>
          </a:ln>
          <a:effectLst>
            <a:outerShdw blurRad="38100" dist="19050" dir="2700000" algn="bl" rotWithShape="0">
              <a:srgbClr val="000000">
                <a:alpha val="12000"/>
              </a:srgbClr>
            </a:outerShdw>
          </a:effectLst>
        </p:spPr>
        <p:txBody>
          <a:bodyPr/>
          <a:lstStyle/>
          <a:p>
            <a:endParaRPr>
              <a:latin typeface="Noto Sans Batak" panose="020B0502040504020204" pitchFamily="34" charset="0"/>
            </a:endParaRPr>
          </a:p>
        </p:txBody>
      </p:sp>
      <p:sp>
        <p:nvSpPr>
          <p:cNvPr id="6" name="Rounded Rectangle 5"/>
          <p:cNvSpPr/>
          <p:nvPr/>
        </p:nvSpPr>
        <p:spPr>
          <a:xfrm>
            <a:off x="365760" y="5552702"/>
            <a:ext cx="2834640" cy="1076306"/>
          </a:xfrm>
          <a:prstGeom prst="roundRect">
            <a:avLst/>
          </a:prstGeom>
          <a:solidFill>
            <a:srgbClr val="969696"/>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dirty="0">
                <a:solidFill>
                  <a:srgbClr val="111111"/>
                </a:solidFill>
                <a:latin typeface="Noto Sans Batak" panose="020B0502040504020204" pitchFamily="34" charset="0"/>
              </a:rPr>
              <a:t>1. Data
collection</a:t>
            </a:r>
          </a:p>
        </p:txBody>
      </p:sp>
      <p:sp>
        <p:nvSpPr>
          <p:cNvPr id="8" name="Rounded Rectangle 7"/>
          <p:cNvSpPr/>
          <p:nvPr/>
        </p:nvSpPr>
        <p:spPr>
          <a:xfrm>
            <a:off x="1783080" y="5049782"/>
            <a:ext cx="2834640" cy="1076306"/>
          </a:xfrm>
          <a:prstGeom prst="roundRect">
            <a:avLst/>
          </a:prstGeom>
          <a:solidFill>
            <a:srgbClr val="AAA08C"/>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2. Data
preparation</a:t>
            </a:r>
          </a:p>
        </p:txBody>
      </p:sp>
      <p:sp>
        <p:nvSpPr>
          <p:cNvPr id="10" name="Rounded Rectangle 9"/>
          <p:cNvSpPr/>
          <p:nvPr/>
        </p:nvSpPr>
        <p:spPr>
          <a:xfrm>
            <a:off x="3200400" y="4465582"/>
            <a:ext cx="2834640" cy="1076306"/>
          </a:xfrm>
          <a:prstGeom prst="roundRect">
            <a:avLst/>
          </a:prstGeom>
          <a:solidFill>
            <a:srgbClr val="A08250"/>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3. Choose a
ML model</a:t>
            </a:r>
          </a:p>
        </p:txBody>
      </p:sp>
      <p:sp>
        <p:nvSpPr>
          <p:cNvPr id="12" name="Rounded Rectangle 11"/>
          <p:cNvSpPr/>
          <p:nvPr/>
        </p:nvSpPr>
        <p:spPr>
          <a:xfrm>
            <a:off x="4617720" y="3505462"/>
            <a:ext cx="2834640" cy="1076306"/>
          </a:xfrm>
          <a:prstGeom prst="roundRect">
            <a:avLst/>
          </a:prstGeom>
          <a:solidFill>
            <a:srgbClr val="966E28"/>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4. Train
the model</a:t>
            </a:r>
          </a:p>
        </p:txBody>
      </p:sp>
      <p:sp>
        <p:nvSpPr>
          <p:cNvPr id="14" name="Rounded Rectangle 13"/>
          <p:cNvSpPr/>
          <p:nvPr/>
        </p:nvSpPr>
        <p:spPr>
          <a:xfrm>
            <a:off x="6035040" y="3002542"/>
            <a:ext cx="2834640" cy="1076306"/>
          </a:xfrm>
          <a:prstGeom prst="roundRect">
            <a:avLst/>
          </a:prstGeom>
          <a:solidFill>
            <a:srgbClr val="965F1E"/>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5. Evaluate
the model</a:t>
            </a:r>
          </a:p>
        </p:txBody>
      </p:sp>
      <p:sp>
        <p:nvSpPr>
          <p:cNvPr id="16" name="Rounded Rectangle 15"/>
          <p:cNvSpPr/>
          <p:nvPr/>
        </p:nvSpPr>
        <p:spPr>
          <a:xfrm>
            <a:off x="7452360" y="2032262"/>
            <a:ext cx="2834640" cy="1076306"/>
          </a:xfrm>
          <a:prstGeom prst="roundRect">
            <a:avLst/>
          </a:prstGeom>
          <a:solidFill>
            <a:srgbClr val="A05019"/>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6. Parameter
tuning</a:t>
            </a:r>
          </a:p>
        </p:txBody>
      </p:sp>
      <p:sp>
        <p:nvSpPr>
          <p:cNvPr id="18" name="Rounded Rectangle 17"/>
          <p:cNvSpPr/>
          <p:nvPr/>
        </p:nvSpPr>
        <p:spPr>
          <a:xfrm>
            <a:off x="8869680" y="1051822"/>
            <a:ext cx="2834640" cy="1076306"/>
          </a:xfrm>
          <a:prstGeom prst="roundRect">
            <a:avLst/>
          </a:prstGeom>
          <a:solidFill>
            <a:srgbClr val="A54614"/>
          </a:solidFill>
          <a:ln w="38100">
            <a:solidFill>
              <a:srgbClr val="5A3C14"/>
            </a:solidFill>
          </a:ln>
        </p:spPr>
        <p:style>
          <a:lnRef idx="1">
            <a:schemeClr val="accent1"/>
          </a:lnRef>
          <a:fillRef idx="3">
            <a:schemeClr val="accent1"/>
          </a:fillRef>
          <a:effectRef idx="2">
            <a:schemeClr val="accent1"/>
          </a:effectRef>
          <a:fontRef idx="minor">
            <a:schemeClr val="lt1"/>
          </a:fontRef>
        </p:style>
        <p:txBody>
          <a:bodyPr rtlCol="0" anchor="ctr"/>
          <a:lstStyle/>
          <a:p>
            <a:pPr algn="l">
              <a:spcAft>
                <a:spcPts val="600"/>
              </a:spcAft>
            </a:pPr>
            <a:r>
              <a:rPr sz="2200" b="0">
                <a:solidFill>
                  <a:srgbClr val="111111"/>
                </a:solidFill>
                <a:latin typeface="Noto Sans Batak" panose="020B0502040504020204" pitchFamily="34" charset="0"/>
              </a:rPr>
              <a:t>7. Make
predictions</a:t>
            </a:r>
          </a:p>
        </p:txBody>
      </p:sp>
      <p:sp>
        <p:nvSpPr>
          <p:cNvPr id="20" name="Rectangle 19"/>
          <p:cNvSpPr/>
          <p:nvPr/>
        </p:nvSpPr>
        <p:spPr>
          <a:xfrm>
            <a:off x="0" y="0"/>
            <a:ext cx="12192000" cy="685800"/>
          </a:xfrm>
          <a:prstGeom prst="rect">
            <a:avLst/>
          </a:prstGeom>
          <a:solidFill>
            <a:srgbClr val="233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Noto Sans Batak" panose="020B0502040504020204" pitchFamily="34" charset="0"/>
            </a:endParaRPr>
          </a:p>
        </p:txBody>
      </p:sp>
      <p:sp>
        <p:nvSpPr>
          <p:cNvPr id="21" name="TextBox 20"/>
          <p:cNvSpPr txBox="1"/>
          <p:nvPr/>
        </p:nvSpPr>
        <p:spPr>
          <a:xfrm>
            <a:off x="365760" y="91440"/>
            <a:ext cx="2048831" cy="553998"/>
          </a:xfrm>
          <a:prstGeom prst="rect">
            <a:avLst/>
          </a:prstGeom>
          <a:noFill/>
        </p:spPr>
        <p:txBody>
          <a:bodyPr wrap="none">
            <a:spAutoFit/>
          </a:bodyPr>
          <a:lstStyle/>
          <a:p>
            <a:pPr algn="l"/>
            <a:r>
              <a:rPr sz="3000" b="1">
                <a:solidFill>
                  <a:srgbClr val="FFFFFF"/>
                </a:solidFill>
                <a:latin typeface="Noto Sans Batak" panose="020B0502040504020204" pitchFamily="34" charset="0"/>
              </a:rPr>
              <a:t>Steps in ML</a:t>
            </a:r>
          </a:p>
        </p:txBody>
      </p:sp>
      <p:cxnSp>
        <p:nvCxnSpPr>
          <p:cNvPr id="3" name="Straight Arrow Connector 2">
            <a:extLst>
              <a:ext uri="{FF2B5EF4-FFF2-40B4-BE49-F238E27FC236}">
                <a16:creationId xmlns:a16="http://schemas.microsoft.com/office/drawing/2014/main" id="{2E21DFDB-48EB-1740-31A9-B16E92A3126B}"/>
              </a:ext>
            </a:extLst>
          </p:cNvPr>
          <p:cNvCxnSpPr>
            <a:cxnSpLocks/>
          </p:cNvCxnSpPr>
          <p:nvPr/>
        </p:nvCxnSpPr>
        <p:spPr>
          <a:xfrm flipV="1">
            <a:off x="1340427" y="2458328"/>
            <a:ext cx="0" cy="2441864"/>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4A49267-5927-179F-1531-100F305E3559}"/>
              </a:ext>
            </a:extLst>
          </p:cNvPr>
          <p:cNvSpPr txBox="1"/>
          <p:nvPr/>
        </p:nvSpPr>
        <p:spPr>
          <a:xfrm>
            <a:off x="492369" y="1051822"/>
            <a:ext cx="2166425" cy="1200329"/>
          </a:xfrm>
          <a:prstGeom prst="rect">
            <a:avLst/>
          </a:prstGeom>
          <a:noFill/>
        </p:spPr>
        <p:txBody>
          <a:bodyPr wrap="square" rtlCol="0">
            <a:spAutoFit/>
          </a:bodyPr>
          <a:lstStyle/>
          <a:p>
            <a:r>
              <a:rPr lang="en-CO" b="1" dirty="0">
                <a:solidFill>
                  <a:schemeClr val="accent1">
                    <a:lumMod val="75000"/>
                  </a:schemeClr>
                </a:solidFill>
                <a:latin typeface="Noto Sans Batak" panose="020B0502040504020204" pitchFamily="34" charset="0"/>
              </a:rPr>
              <a:t>Think the proble, prepare data, objetives, goals, plan….</a:t>
            </a:r>
          </a:p>
        </p:txBody>
      </p:sp>
      <p:cxnSp>
        <p:nvCxnSpPr>
          <p:cNvPr id="7" name="Straight Arrow Connector 6">
            <a:extLst>
              <a:ext uri="{FF2B5EF4-FFF2-40B4-BE49-F238E27FC236}">
                <a16:creationId xmlns:a16="http://schemas.microsoft.com/office/drawing/2014/main" id="{8DF123C0-ACAB-B4B1-A8E8-6E211BA17986}"/>
              </a:ext>
            </a:extLst>
          </p:cNvPr>
          <p:cNvCxnSpPr>
            <a:cxnSpLocks/>
          </p:cNvCxnSpPr>
          <p:nvPr/>
        </p:nvCxnSpPr>
        <p:spPr>
          <a:xfrm flipV="1">
            <a:off x="4139897" y="2252151"/>
            <a:ext cx="0" cy="858066"/>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B8D34F7-57E9-1DA3-BDA0-1D8B5BA18EBC}"/>
              </a:ext>
            </a:extLst>
          </p:cNvPr>
          <p:cNvSpPr txBox="1"/>
          <p:nvPr/>
        </p:nvSpPr>
        <p:spPr>
          <a:xfrm>
            <a:off x="3548575" y="876235"/>
            <a:ext cx="2166425" cy="923330"/>
          </a:xfrm>
          <a:prstGeom prst="rect">
            <a:avLst/>
          </a:prstGeom>
          <a:noFill/>
        </p:spPr>
        <p:txBody>
          <a:bodyPr wrap="square" rtlCol="0">
            <a:spAutoFit/>
          </a:bodyPr>
          <a:lstStyle/>
          <a:p>
            <a:r>
              <a:rPr lang="en-CO" b="1" dirty="0">
                <a:solidFill>
                  <a:schemeClr val="accent4">
                    <a:lumMod val="75000"/>
                  </a:schemeClr>
                </a:solidFill>
                <a:latin typeface="Noto Sans Batak" panose="020B0502040504020204" pitchFamily="34" charset="0"/>
              </a:rPr>
              <a:t>Think the strategy, generate learning, validate, re-learn…</a:t>
            </a:r>
          </a:p>
        </p:txBody>
      </p:sp>
      <p:cxnSp>
        <p:nvCxnSpPr>
          <p:cNvPr id="13" name="Straight Arrow Connector 12">
            <a:extLst>
              <a:ext uri="{FF2B5EF4-FFF2-40B4-BE49-F238E27FC236}">
                <a16:creationId xmlns:a16="http://schemas.microsoft.com/office/drawing/2014/main" id="{308EB204-D229-39B3-8C8E-08A5F33E68A9}"/>
              </a:ext>
            </a:extLst>
          </p:cNvPr>
          <p:cNvCxnSpPr>
            <a:cxnSpLocks/>
          </p:cNvCxnSpPr>
          <p:nvPr/>
        </p:nvCxnSpPr>
        <p:spPr>
          <a:xfrm>
            <a:off x="10469879" y="3229821"/>
            <a:ext cx="0" cy="2101833"/>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C2160BBF-ACE3-5833-C0D8-B4D378934DBC}"/>
              </a:ext>
            </a:extLst>
          </p:cNvPr>
          <p:cNvSpPr txBox="1"/>
          <p:nvPr/>
        </p:nvSpPr>
        <p:spPr>
          <a:xfrm>
            <a:off x="8684455" y="5476463"/>
            <a:ext cx="2166425" cy="923330"/>
          </a:xfrm>
          <a:prstGeom prst="rect">
            <a:avLst/>
          </a:prstGeom>
          <a:noFill/>
        </p:spPr>
        <p:txBody>
          <a:bodyPr wrap="square" rtlCol="0">
            <a:spAutoFit/>
          </a:bodyPr>
          <a:lstStyle/>
          <a:p>
            <a:r>
              <a:rPr lang="en-US" b="1" dirty="0">
                <a:solidFill>
                  <a:schemeClr val="accent6">
                    <a:lumMod val="50000"/>
                  </a:schemeClr>
                </a:solidFill>
                <a:latin typeface="Noto Sans Batak" panose="020B0502040504020204" pitchFamily="34" charset="0"/>
              </a:rPr>
              <a:t>M</a:t>
            </a:r>
            <a:r>
              <a:rPr lang="en-CO" b="1" dirty="0">
                <a:solidFill>
                  <a:schemeClr val="accent6">
                    <a:lumMod val="50000"/>
                  </a:schemeClr>
                </a:solidFill>
                <a:latin typeface="Noto Sans Batak" panose="020B0502040504020204" pitchFamily="34" charset="0"/>
              </a:rPr>
              <a:t>ake predictions, use the model to get future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1462</Words>
  <Application>Microsoft Macintosh PowerPoint</Application>
  <PresentationFormat>Widescreen</PresentationFormat>
  <Paragraphs>242</Paragraphs>
  <Slides>18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Noto Sans Batak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Sierra Porta</cp:lastModifiedBy>
  <cp:revision>3</cp:revision>
  <dcterms:created xsi:type="dcterms:W3CDTF">2026-01-30T14:35:13Z</dcterms:created>
  <dcterms:modified xsi:type="dcterms:W3CDTF">2026-01-30T20:04:03Z</dcterms:modified>
</cp:coreProperties>
</file>